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1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2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3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5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6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Ex2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8">
  <p:sldMasterIdLst>
    <p:sldMasterId id="2147483672" r:id="rId1"/>
  </p:sldMasterIdLst>
  <p:notesMasterIdLst>
    <p:notesMasterId r:id="rId31"/>
  </p:notesMasterIdLst>
  <p:sldIdLst>
    <p:sldId id="258" r:id="rId2"/>
    <p:sldId id="261" r:id="rId3"/>
    <p:sldId id="312" r:id="rId4"/>
    <p:sldId id="313" r:id="rId5"/>
    <p:sldId id="314" r:id="rId6"/>
    <p:sldId id="275" r:id="rId7"/>
    <p:sldId id="281" r:id="rId8"/>
    <p:sldId id="310" r:id="rId9"/>
    <p:sldId id="311" r:id="rId10"/>
    <p:sldId id="315" r:id="rId11"/>
    <p:sldId id="282" r:id="rId12"/>
    <p:sldId id="283" r:id="rId13"/>
    <p:sldId id="284" r:id="rId14"/>
    <p:sldId id="286" r:id="rId15"/>
    <p:sldId id="307" r:id="rId16"/>
    <p:sldId id="287" r:id="rId17"/>
    <p:sldId id="305" r:id="rId18"/>
    <p:sldId id="306" r:id="rId19"/>
    <p:sldId id="309" r:id="rId20"/>
    <p:sldId id="316" r:id="rId21"/>
    <p:sldId id="320" r:id="rId22"/>
    <p:sldId id="321" r:id="rId23"/>
    <p:sldId id="322" r:id="rId24"/>
    <p:sldId id="323" r:id="rId25"/>
    <p:sldId id="324" r:id="rId26"/>
    <p:sldId id="325" r:id="rId27"/>
    <p:sldId id="304" r:id="rId28"/>
    <p:sldId id="317" r:id="rId29"/>
    <p:sldId id="260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rame Sidy KANE" initials="BSK" lastIdx="1" clrIdx="0">
    <p:extLst>
      <p:ext uri="{19B8F6BF-5375-455C-9EA6-DF929625EA0E}">
        <p15:presenceInfo xmlns:p15="http://schemas.microsoft.com/office/powerpoint/2012/main" userId="54adcc92c383672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284E427A-3D55-4303-BF80-6455036E1DE7}" styleName="Style à thème 1 - Accentuation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Style à thème 1 - Accentuation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75DCB02-9BB8-47FD-8907-85C794F793BA}" styleName="Style à thème 1 - Accentuation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417" autoAdjust="0"/>
    <p:restoredTop sz="95646"/>
  </p:normalViewPr>
  <p:slideViewPr>
    <p:cSldViewPr snapToGrid="0">
      <p:cViewPr varScale="1">
        <p:scale>
          <a:sx n="118" d="100"/>
          <a:sy n="118" d="100"/>
        </p:scale>
        <p:origin x="1424" y="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irame Sidy KANE" userId="54adcc92c3836721" providerId="LiveId" clId="{2B67CEF7-BCB3-E04A-8004-A8D43905264F}"/>
    <pc:docChg chg="modSld">
      <pc:chgData name="Birame Sidy KANE" userId="54adcc92c3836721" providerId="LiveId" clId="{2B67CEF7-BCB3-E04A-8004-A8D43905264F}" dt="2021-04-15T07:07:35.401" v="27" actId="20577"/>
      <pc:docMkLst>
        <pc:docMk/>
      </pc:docMkLst>
      <pc:sldChg chg="modSp mod">
        <pc:chgData name="Birame Sidy KANE" userId="54adcc92c3836721" providerId="LiveId" clId="{2B67CEF7-BCB3-E04A-8004-A8D43905264F}" dt="2021-04-15T07:07:35.401" v="27" actId="20577"/>
        <pc:sldMkLst>
          <pc:docMk/>
          <pc:sldMk cId="1452981395" sldId="258"/>
        </pc:sldMkLst>
        <pc:spChg chg="mod">
          <ac:chgData name="Birame Sidy KANE" userId="54adcc92c3836721" providerId="LiveId" clId="{2B67CEF7-BCB3-E04A-8004-A8D43905264F}" dt="2021-04-15T07:07:35.401" v="27" actId="20577"/>
          <ac:spMkLst>
            <pc:docMk/>
            <pc:sldMk cId="1452981395" sldId="258"/>
            <ac:spMk id="12" creationId="{C5E3DD4D-DC36-3548-8CF8-5BE0CDA9C072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4adcc92c3836721/Documents/BRD-BRLR_AO/CRIPHARM/CRIPHARM%205/RESULTATS/DONNEES%20BRUTES%20CRIPH5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4adcc92c3836721/Documents/BRD-BRLR_AO/CRIPHARM/CRIPHARM%205/RESULTATS/DONNEES%20BRUTES%20CRIPH5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4adcc92c3836721/Documents/BRD-BRLR_AO/CRIPHARM/CRIPHARM%205/RESULTATS/DONNEES%20BRUTES%20CRIPH5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4adcc92c3836721/Documents/BRD-BRLR_AO/CRIPHARM/CRIPHARM%205/RESULTATS/DONNEES%20BRUTES%20CRIPH5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4adcc92c3836721/Documents/BRD-BRLR_AO/CRIPHARM/CRIPHARM%205/RESULTATS/DONNEES%20BRUTES%20CRIPH5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4adcc92c3836721/Documents/BRD-BRLR_AO/CRIPHARM/CRIPHARM%205/RESULTATS/DONNEES%20BRUTES%20CRIPH5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d.docs.live.net/54adcc92c3836721/Documents/BRD-BRLR_AO/CRIPHARM/CRIPHARM%205/RESULTATS/DONNEES%20BRUTES%20CRIPH5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file:///C:\Users\Birame%20Sidy%20KANE\AppData\Roaming\Microsoft\Excel\DONNEES%2520CRIPHARM%25204_26_02_19%20(version%201).xlsb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1"/>
        <c:ser>
          <c:idx val="0"/>
          <c:order val="0"/>
          <c:tx>
            <c:strRef>
              <c:f>'[DONNEES BRUTES CRIPH5.xlsx]BRUTES 2'!$K$29</c:f>
              <c:strCache>
                <c:ptCount val="1"/>
                <c:pt idx="0">
                  <c:v>Aucun des messages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ADB-2740-8944-EA481A92D35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ADB-2740-8944-EA481A92D351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ADB-2740-8944-EA481A92D35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ADB-2740-8944-EA481A92D35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ADB-2740-8944-EA481A92D351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AADB-2740-8944-EA481A92D35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AADB-2740-8944-EA481A92D351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AADB-2740-8944-EA481A92D351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AADB-2740-8944-EA481A92D35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AADB-2740-8944-EA481A92D35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AADB-2740-8944-EA481A92D35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AADB-2740-8944-EA481A92D351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AADB-2740-8944-EA481A92D351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AADB-2740-8944-EA481A92D351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AADB-2740-8944-EA481A92D351}"/>
              </c:ext>
            </c:extLst>
          </c:dPt>
          <c:cat>
            <c:strRef>
              <c:f>'[DONNEES BRUTES CRIPH5.xlsx]BRUTES 2'!$J$30:$J$44</c:f>
              <c:strCache>
                <c:ptCount val="15"/>
                <c:pt idx="0">
                  <c:v>GABON</c:v>
                </c:pt>
                <c:pt idx="1">
                  <c:v>COTE D'IVOIRE</c:v>
                </c:pt>
                <c:pt idx="2">
                  <c:v>CONGO</c:v>
                </c:pt>
                <c:pt idx="3">
                  <c:v>SENEGAL</c:v>
                </c:pt>
                <c:pt idx="4">
                  <c:v>TOGO</c:v>
                </c:pt>
                <c:pt idx="5">
                  <c:v>GAMBIE</c:v>
                </c:pt>
                <c:pt idx="6">
                  <c:v>NIGER</c:v>
                </c:pt>
                <c:pt idx="7">
                  <c:v>MALI</c:v>
                </c:pt>
                <c:pt idx="8">
                  <c:v>CAMEROUN</c:v>
                </c:pt>
                <c:pt idx="9">
                  <c:v>CENTRAFRIQUE</c:v>
                </c:pt>
                <c:pt idx="10">
                  <c:v>BENIN</c:v>
                </c:pt>
                <c:pt idx="11">
                  <c:v>BURKINA FASO</c:v>
                </c:pt>
                <c:pt idx="12">
                  <c:v>LIBERIA</c:v>
                </c:pt>
                <c:pt idx="13">
                  <c:v>GUINEE</c:v>
                </c:pt>
                <c:pt idx="14">
                  <c:v>NIGERIA</c:v>
                </c:pt>
              </c:strCache>
            </c:strRef>
          </c:cat>
          <c:val>
            <c:numRef>
              <c:f>'[DONNEES BRUTES CRIPH5.xlsx]BRUTES 2'!$K$30:$K$44</c:f>
              <c:numCache>
                <c:formatCode>General</c:formatCode>
                <c:ptCount val="15"/>
                <c:pt idx="0">
                  <c:v>42</c:v>
                </c:pt>
                <c:pt idx="1">
                  <c:v>39</c:v>
                </c:pt>
                <c:pt idx="2">
                  <c:v>36</c:v>
                </c:pt>
                <c:pt idx="3">
                  <c:v>27</c:v>
                </c:pt>
                <c:pt idx="4">
                  <c:v>25</c:v>
                </c:pt>
                <c:pt idx="5">
                  <c:v>25</c:v>
                </c:pt>
                <c:pt idx="6">
                  <c:v>23</c:v>
                </c:pt>
                <c:pt idx="7">
                  <c:v>22</c:v>
                </c:pt>
                <c:pt idx="8">
                  <c:v>22</c:v>
                </c:pt>
                <c:pt idx="9">
                  <c:v>21</c:v>
                </c:pt>
                <c:pt idx="10">
                  <c:v>12</c:v>
                </c:pt>
                <c:pt idx="11">
                  <c:v>11</c:v>
                </c:pt>
                <c:pt idx="12">
                  <c:v>3</c:v>
                </c:pt>
                <c:pt idx="13">
                  <c:v>3</c:v>
                </c:pt>
                <c:pt idx="1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E-AADB-2740-8944-EA481A92D3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94941823"/>
        <c:axId val="1094962303"/>
      </c:barChart>
      <c:catAx>
        <c:axId val="10949418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094962303"/>
        <c:crosses val="autoZero"/>
        <c:auto val="1"/>
        <c:lblAlgn val="ctr"/>
        <c:lblOffset val="100"/>
        <c:noMultiLvlLbl val="0"/>
      </c:catAx>
      <c:valAx>
        <c:axId val="109496230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9494182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accent6">
        <a:lumMod val="40000"/>
        <a:lumOff val="60000"/>
      </a:schemeClr>
    </a:solidFill>
    <a:ln w="28575" cap="flat" cmpd="sng" algn="ctr">
      <a:solidFill>
        <a:schemeClr val="accent6">
          <a:lumMod val="75000"/>
        </a:schemeClr>
      </a:solidFill>
      <a:round/>
    </a:ln>
    <a:effectLst>
      <a:outerShdw blurRad="50800" dist="38100" dir="18900000" algn="b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/>
              <a:t>Evolution du</a:t>
            </a:r>
            <a:r>
              <a:rPr lang="en-US" sz="1800" b="1" baseline="0"/>
              <a:t> nombre de saisies par an</a:t>
            </a:r>
            <a:endParaRPr lang="en-US" sz="1800" b="1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areaChart>
        <c:grouping val="stacked"/>
        <c:varyColors val="0"/>
        <c:ser>
          <c:idx val="0"/>
          <c:order val="0"/>
          <c:tx>
            <c:strRef>
              <c:f>'[DONNEES BRUTES CRIPH5.xlsx]GRAPHIQUES'!$D$86</c:f>
              <c:strCache>
                <c:ptCount val="1"/>
                <c:pt idx="0">
                  <c:v>Saisies réalisées</c:v>
                </c:pt>
              </c:strCache>
            </c:strRef>
          </c:tx>
          <c:spPr>
            <a:pattFill prst="pct90">
              <a:fgClr>
                <a:schemeClr val="accent6">
                  <a:lumMod val="50000"/>
                </a:schemeClr>
              </a:fgClr>
              <a:bgClr>
                <a:schemeClr val="bg1"/>
              </a:bgClr>
            </a:pattFill>
            <a:ln>
              <a:noFill/>
            </a:ln>
            <a:effectLst/>
          </c:spPr>
          <c:dLbls>
            <c:dLbl>
              <c:idx val="0"/>
              <c:layout>
                <c:manualLayout>
                  <c:x val="6.3532401524777522E-3"/>
                  <c:y val="-0.12673879443585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90E-9540-A740-21B1807A9691}"/>
                </c:ext>
              </c:extLst>
            </c:dLbl>
            <c:dLbl>
              <c:idx val="1"/>
              <c:layout>
                <c:manualLayout>
                  <c:x val="-2.5412675819764985E-3"/>
                  <c:y val="-0.1618945757465087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90E-9540-A740-21B1807A9691}"/>
                </c:ext>
              </c:extLst>
            </c:dLbl>
            <c:dLbl>
              <c:idx val="2"/>
              <c:layout>
                <c:manualLayout>
                  <c:x val="-7.121725831081875E-3"/>
                  <c:y val="-0.180889773345556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90E-9540-A740-21B1807A9691}"/>
                </c:ext>
              </c:extLst>
            </c:dLbl>
            <c:dLbl>
              <c:idx val="3"/>
              <c:layout>
                <c:manualLayout>
                  <c:x val="-3.7853055000551854E-2"/>
                  <c:y val="-0.288633241161023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90E-9540-A740-21B1807A9691}"/>
                </c:ext>
              </c:extLst>
            </c:dLbl>
            <c:dLbl>
              <c:idx val="4"/>
              <c:layout>
                <c:manualLayout>
                  <c:x val="-2.6683608640406607E-2"/>
                  <c:y val="-0.386398763523956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690E-9540-A740-21B1807A969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'[DONNEES BRUTES CRIPH5.xlsx]GRAPHIQUES'!$A$87:$C$91</c:f>
              <c:strCache>
                <c:ptCount val="5"/>
                <c:pt idx="0">
                  <c:v>CRIPHARM 1
2016
</c:v>
                </c:pt>
                <c:pt idx="1">
                  <c:v>CRIPHARM 2
2017</c:v>
                </c:pt>
                <c:pt idx="2">
                  <c:v>CRIPHARM 3
2018</c:v>
                </c:pt>
                <c:pt idx="3">
                  <c:v>CRIPHARM 4
2019</c:v>
                </c:pt>
                <c:pt idx="4">
                  <c:v>CRIPHARM 5
2020</c:v>
                </c:pt>
              </c:strCache>
              <c:extLst/>
            </c:strRef>
          </c:cat>
          <c:val>
            <c:numRef>
              <c:f>'[DONNEES BRUTES CRIPH5.xlsx]GRAPHIQUES'!$D$87:$D$91</c:f>
              <c:numCache>
                <c:formatCode>General</c:formatCode>
                <c:ptCount val="5"/>
                <c:pt idx="0">
                  <c:v>78</c:v>
                </c:pt>
                <c:pt idx="1">
                  <c:v>82</c:v>
                </c:pt>
                <c:pt idx="2">
                  <c:v>60</c:v>
                </c:pt>
                <c:pt idx="3">
                  <c:v>219</c:v>
                </c:pt>
                <c:pt idx="4">
                  <c:v>314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690E-9540-A740-21B1807A969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60997759"/>
        <c:axId val="161290607"/>
      </c:areaChart>
      <c:catAx>
        <c:axId val="160997759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fr-FR"/>
          </a:p>
        </c:txPr>
        <c:crossAx val="161290607"/>
        <c:crosses val="autoZero"/>
        <c:auto val="1"/>
        <c:lblAlgn val="ctr"/>
        <c:lblOffset val="100"/>
        <c:noMultiLvlLbl val="0"/>
      </c:catAx>
      <c:valAx>
        <c:axId val="16129060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0997759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zero"/>
    <c:showDLblsOverMax val="0"/>
  </c:chart>
  <c:spPr>
    <a:solidFill>
      <a:schemeClr val="accent6">
        <a:lumMod val="40000"/>
        <a:lumOff val="60000"/>
      </a:schemeClr>
    </a:solidFill>
    <a:ln w="28575" cap="flat" cmpd="sng" algn="ctr">
      <a:solidFill>
        <a:schemeClr val="accent6">
          <a:lumMod val="50000"/>
        </a:schemeClr>
      </a:solidFill>
      <a:round/>
    </a:ln>
    <a:effectLst>
      <a:outerShdw blurRad="50800" dist="38100" sx="101000" sy="101000" algn="l" rotWithShape="0">
        <a:prstClr val="black">
          <a:alpha val="40000"/>
        </a:prstClr>
      </a:outerShdw>
    </a:effectLst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1A4E-FA45-9713-42E6193684BB}"/>
              </c:ext>
            </c:extLst>
          </c:dPt>
          <c:dPt>
            <c:idx val="1"/>
            <c:bubble3D val="0"/>
            <c:explosion val="22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1A4E-FA45-9713-42E6193684BB}"/>
              </c:ext>
            </c:extLst>
          </c:dPt>
          <c:dLbls>
            <c:dLbl>
              <c:idx val="0"/>
              <c:layout>
                <c:manualLayout>
                  <c:x val="-5.9327633723015381E-2"/>
                  <c:y val="-0.37463240013881516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37223320656086484"/>
                      <c:h val="0.2017435959031895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1A4E-FA45-9713-42E6193684BB}"/>
                </c:ext>
              </c:extLst>
            </c:dLbl>
            <c:dLbl>
              <c:idx val="1"/>
              <c:layout>
                <c:manualLayout>
                  <c:x val="3.43996900952524E-2"/>
                  <c:y val="-0.2286433130488118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1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6174500021068958"/>
                      <c:h val="0.1653548616857273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1A4E-FA45-9713-42E6193684BB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'[DONNEES BRUTES CRIPH5.xlsx]%med'!$G$170:$H$170</c:f>
              <c:strCache>
                <c:ptCount val="2"/>
                <c:pt idx="0">
                  <c:v>Saisies médicaments et produits de la medecine</c:v>
                </c:pt>
                <c:pt idx="1">
                  <c:v>Autres saisies</c:v>
                </c:pt>
              </c:strCache>
            </c:strRef>
          </c:cat>
          <c:val>
            <c:numRef>
              <c:f>'[DONNEES BRUTES CRIPH5.xlsx]%med'!$G$171:$H$171</c:f>
              <c:numCache>
                <c:formatCode>General</c:formatCode>
                <c:ptCount val="2"/>
                <c:pt idx="0">
                  <c:v>169</c:v>
                </c:pt>
                <c:pt idx="1">
                  <c:v>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A4E-FA45-9713-42E6193684BB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2857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merican Typewriter Condensed" panose="02090606020004020304" pitchFamily="18" charset="77"/>
                <a:ea typeface="+mn-ea"/>
                <a:cs typeface="Arial" panose="020B0604020202020204" pitchFamily="34" charset="0"/>
              </a:defRPr>
            </a:pPr>
            <a:r>
              <a:rPr lang="fr-FR" b="1" i="0" dirty="0">
                <a:latin typeface="American Typewriter Condensed" panose="02090606020004020304" pitchFamily="18" charset="77"/>
                <a:cs typeface="Arial" panose="020B0604020202020204" pitchFamily="34" charset="0"/>
              </a:rPr>
              <a:t>Articles</a:t>
            </a:r>
            <a:r>
              <a:rPr lang="fr-FR" b="1" i="0" baseline="0" dirty="0">
                <a:latin typeface="American Typewriter Condensed" panose="02090606020004020304" pitchFamily="18" charset="77"/>
                <a:cs typeface="Arial" panose="020B0604020202020204" pitchFamily="34" charset="0"/>
              </a:rPr>
              <a:t> ret</a:t>
            </a:r>
            <a:r>
              <a:rPr lang="fr-FR" b="1" i="0" dirty="0">
                <a:latin typeface="American Typewriter Condensed" panose="02090606020004020304" pitchFamily="18" charset="77"/>
                <a:cs typeface="Arial" panose="020B0604020202020204" pitchFamily="34" charset="0"/>
              </a:rPr>
              <a:t>rouvés</a:t>
            </a:r>
            <a:r>
              <a:rPr lang="fr-FR" b="1" i="0" baseline="0" dirty="0">
                <a:latin typeface="American Typewriter Condensed" panose="02090606020004020304" pitchFamily="18" charset="77"/>
                <a:cs typeface="Arial" panose="020B0604020202020204" pitchFamily="34" charset="0"/>
              </a:rPr>
              <a:t> d</a:t>
            </a:r>
            <a:r>
              <a:rPr lang="fr-FR" b="1" i="0" dirty="0">
                <a:latin typeface="American Typewriter Condensed" panose="02090606020004020304" pitchFamily="18" charset="77"/>
                <a:cs typeface="Arial" panose="020B0604020202020204" pitchFamily="34" charset="0"/>
              </a:rPr>
              <a:t>ans le fret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merican Typewriter Condensed" panose="02090606020004020304" pitchFamily="18" charset="77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'[DONNEES BRUTES CRIPH5.xlsx]DISSIMULATION'!$H$13:$H$16</c:f>
              <c:strCache>
                <c:ptCount val="4"/>
                <c:pt idx="0">
                  <c:v>Aérien</c:v>
                </c:pt>
                <c:pt idx="1">
                  <c:v>Routier</c:v>
                </c:pt>
                <c:pt idx="2">
                  <c:v>maritime</c:v>
                </c:pt>
                <c:pt idx="3">
                  <c:v>Postal</c:v>
                </c:pt>
              </c:strCache>
            </c:strRef>
          </c:cat>
          <c:val>
            <c:numRef>
              <c:f>'[DONNEES BRUTES CRIPH5.xlsx]DISSIMULATION'!$I$13:$I$16</c:f>
              <c:numCache>
                <c:formatCode>General</c:formatCode>
                <c:ptCount val="4"/>
                <c:pt idx="0">
                  <c:v>18</c:v>
                </c:pt>
                <c:pt idx="1">
                  <c:v>15</c:v>
                </c:pt>
                <c:pt idx="2">
                  <c:v>7</c:v>
                </c:pt>
                <c:pt idx="3">
                  <c:v>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1CF-BB42-AFA4-6E35BA422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50883263"/>
        <c:axId val="150646751"/>
      </c:barChart>
      <c:catAx>
        <c:axId val="150883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646751"/>
        <c:crosses val="autoZero"/>
        <c:auto val="1"/>
        <c:lblAlgn val="ctr"/>
        <c:lblOffset val="100"/>
        <c:noMultiLvlLbl val="0"/>
      </c:catAx>
      <c:valAx>
        <c:axId val="15064675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50883263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fr-FR" b="1" i="0" dirty="0">
                <a:latin typeface="American Typewriter Condensed" panose="02090606020004020304" pitchFamily="18" charset="77"/>
                <a:cs typeface="Arial" panose="020B0604020202020204" pitchFamily="34" charset="0"/>
              </a:rPr>
              <a:t>Cachés dans le moyen de transport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rgbClr val="FF0000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'[DONNEES BRUTES CRIPH5.xlsx]DISSIMULATION'!$H$18:$H$21</c:f>
              <c:strCache>
                <c:ptCount val="4"/>
                <c:pt idx="0">
                  <c:v>Vehicule</c:v>
                </c:pt>
                <c:pt idx="1">
                  <c:v>Bus</c:v>
                </c:pt>
                <c:pt idx="2">
                  <c:v>Motocycles</c:v>
                </c:pt>
                <c:pt idx="3">
                  <c:v>Camion</c:v>
                </c:pt>
              </c:strCache>
            </c:strRef>
          </c:cat>
          <c:val>
            <c:numRef>
              <c:f>'[DONNEES BRUTES CRIPH5.xlsx]DISSIMULATION'!$I$18:$I$21</c:f>
              <c:numCache>
                <c:formatCode>General</c:formatCode>
                <c:ptCount val="4"/>
                <c:pt idx="0">
                  <c:v>61</c:v>
                </c:pt>
                <c:pt idx="1">
                  <c:v>44</c:v>
                </c:pt>
                <c:pt idx="2">
                  <c:v>32</c:v>
                </c:pt>
                <c:pt idx="3">
                  <c:v>149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0E-5E49-9104-9D6D64D1A8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79558607"/>
        <c:axId val="130220927"/>
      </c:barChart>
      <c:catAx>
        <c:axId val="179558607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30220927"/>
        <c:crosses val="autoZero"/>
        <c:auto val="1"/>
        <c:lblAlgn val="ctr"/>
        <c:lblOffset val="100"/>
        <c:noMultiLvlLbl val="0"/>
      </c:catAx>
      <c:valAx>
        <c:axId val="130220927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79558607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1E3-884F-9A2F-E8506B27E9FD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1E3-884F-9A2F-E8506B27E9FD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1E3-884F-9A2F-E8506B27E9FD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1E3-884F-9A2F-E8506B27E9FD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1E3-884F-9A2F-E8506B27E9FD}"/>
              </c:ext>
            </c:extLst>
          </c:dPt>
          <c:dLbls>
            <c:dLbl>
              <c:idx val="0"/>
              <c:layout>
                <c:manualLayout>
                  <c:x val="0.22146588712570589"/>
                  <c:y val="-8.159342870262732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1E3-884F-9A2F-E8506B27E9FD}"/>
                </c:ext>
              </c:extLst>
            </c:dLbl>
            <c:dLbl>
              <c:idx val="1"/>
              <c:layout>
                <c:manualLayout>
                  <c:x val="0.18706341922268369"/>
                  <c:y val="-4.294390984348804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1E3-884F-9A2F-E8506B27E9FD}"/>
                </c:ext>
              </c:extLst>
            </c:dLbl>
            <c:dLbl>
              <c:idx val="2"/>
              <c:layout>
                <c:manualLayout>
                  <c:x val="-0.12255879190451692"/>
                  <c:y val="-3.006073689044163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1E3-884F-9A2F-E8506B27E9FD}"/>
                </c:ext>
              </c:extLst>
            </c:dLbl>
            <c:dLbl>
              <c:idx val="3"/>
              <c:layout>
                <c:manualLayout>
                  <c:x val="-7.9555707025739039E-2"/>
                  <c:y val="-0.1631868574052545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1E3-884F-9A2F-E8506B27E9FD}"/>
                </c:ext>
              </c:extLst>
            </c:dLbl>
            <c:dLbl>
              <c:idx val="4"/>
              <c:layout>
                <c:manualLayout>
                  <c:x val="0.10535755795300575"/>
                  <c:y val="-0.1932475942956962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1E3-884F-9A2F-E8506B27E9F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overflow" horzOverflow="overflow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'[DONNEES BRUTES CRIPH5.xlsx]LIEUX SAISIES'!$E$4:$E$8</c:f>
              <c:strCache>
                <c:ptCount val="5"/>
                <c:pt idx="0">
                  <c:v>Aéroport</c:v>
                </c:pt>
                <c:pt idx="1">
                  <c:v>Intérieur</c:v>
                </c:pt>
                <c:pt idx="2">
                  <c:v>Frontières terrestres</c:v>
                </c:pt>
                <c:pt idx="3">
                  <c:v>Colis postaux</c:v>
                </c:pt>
                <c:pt idx="4">
                  <c:v>Ports</c:v>
                </c:pt>
              </c:strCache>
            </c:strRef>
          </c:cat>
          <c:val>
            <c:numRef>
              <c:f>'[DONNEES BRUTES CRIPH5.xlsx]LIEUX SAISIES'!$F$4:$F$8</c:f>
              <c:numCache>
                <c:formatCode>0.00%</c:formatCode>
                <c:ptCount val="5"/>
                <c:pt idx="0">
                  <c:v>6.4000000000000001E-2</c:v>
                </c:pt>
                <c:pt idx="1">
                  <c:v>0.58899999999999997</c:v>
                </c:pt>
                <c:pt idx="2" formatCode="0%">
                  <c:v>0.28999999999999998</c:v>
                </c:pt>
                <c:pt idx="3">
                  <c:v>8.9999999999999993E-3</c:v>
                </c:pt>
                <c:pt idx="4">
                  <c:v>4.3999999999999997E-2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1E3-884F-9A2F-E8506B27E9F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'[DONNEES BRUTES CRIPH5.xlsx]CENCOMM'!$R$10:$S$294</cx:f>
        <cx:lvl ptCount="285">
          <cx:pt idx="0">BF</cx:pt>
          <cx:pt idx="1">BJ</cx:pt>
          <cx:pt idx="2">CD</cx:pt>
          <cx:pt idx="3">CF</cx:pt>
          <cx:pt idx="4">CI</cx:pt>
          <cx:pt idx="5">CM</cx:pt>
          <cx:pt idx="6">CV</cx:pt>
          <cx:pt idx="7">GA</cx:pt>
          <cx:pt idx="8">GM</cx:pt>
          <cx:pt idx="9">GN</cx:pt>
          <cx:pt idx="10">GW</cx:pt>
          <cx:pt idx="11">LR</cx:pt>
          <cx:pt idx="12">ML</cx:pt>
          <cx:pt idx="13">NE</cx:pt>
          <cx:pt idx="14">NG</cx:pt>
          <cx:pt idx="15">RLO</cx:pt>
          <cx:pt idx="16">SN</cx:pt>
          <cx:pt idx="17">TD</cx:pt>
          <cx:pt idx="18">TG</cx:pt>
          <cx:pt idx="19">WCO</cx:pt>
          <cx:pt idx="20">BF</cx:pt>
          <cx:pt idx="21">BJ</cx:pt>
          <cx:pt idx="22">CD</cx:pt>
          <cx:pt idx="23">CF</cx:pt>
          <cx:pt idx="24">CI</cx:pt>
          <cx:pt idx="25">CM</cx:pt>
          <cx:pt idx="26">CV</cx:pt>
          <cx:pt idx="27">GA</cx:pt>
          <cx:pt idx="28">GM</cx:pt>
          <cx:pt idx="29">GN</cx:pt>
          <cx:pt idx="30">GW</cx:pt>
          <cx:pt idx="31">LR</cx:pt>
          <cx:pt idx="32">ML</cx:pt>
          <cx:pt idx="33">NE</cx:pt>
          <cx:pt idx="34">NG</cx:pt>
          <cx:pt idx="35">RLO</cx:pt>
          <cx:pt idx="36">SN</cx:pt>
          <cx:pt idx="37">TD</cx:pt>
          <cx:pt idx="38">TG</cx:pt>
          <cx:pt idx="39">WCO</cx:pt>
          <cx:pt idx="40">BF</cx:pt>
          <cx:pt idx="41">BJ</cx:pt>
          <cx:pt idx="42">CD</cx:pt>
          <cx:pt idx="43">CF</cx:pt>
          <cx:pt idx="44">CI</cx:pt>
          <cx:pt idx="45">CM</cx:pt>
          <cx:pt idx="46">CV</cx:pt>
          <cx:pt idx="47">GA</cx:pt>
          <cx:pt idx="48">GM</cx:pt>
          <cx:pt idx="49">GN</cx:pt>
          <cx:pt idx="50">GW</cx:pt>
          <cx:pt idx="51">LR</cx:pt>
          <cx:pt idx="52">ML</cx:pt>
          <cx:pt idx="53">NE</cx:pt>
          <cx:pt idx="54">NG</cx:pt>
          <cx:pt idx="55">RLO</cx:pt>
          <cx:pt idx="56">SN</cx:pt>
          <cx:pt idx="57">TD</cx:pt>
          <cx:pt idx="58">TG</cx:pt>
          <cx:pt idx="59">WCO</cx:pt>
          <cx:pt idx="60">BF</cx:pt>
          <cx:pt idx="61">BJ</cx:pt>
          <cx:pt idx="62">CD</cx:pt>
          <cx:pt idx="63">CF</cx:pt>
          <cx:pt idx="64">CI</cx:pt>
          <cx:pt idx="65">CM</cx:pt>
          <cx:pt idx="66">CV</cx:pt>
          <cx:pt idx="67">GA</cx:pt>
          <cx:pt idx="68">GM</cx:pt>
          <cx:pt idx="69">GN</cx:pt>
          <cx:pt idx="70">GW</cx:pt>
          <cx:pt idx="71">LR</cx:pt>
          <cx:pt idx="72">ML</cx:pt>
          <cx:pt idx="73">NE</cx:pt>
          <cx:pt idx="74">NG</cx:pt>
          <cx:pt idx="75">RLO</cx:pt>
          <cx:pt idx="76">SN</cx:pt>
          <cx:pt idx="77">TD</cx:pt>
          <cx:pt idx="78">TG</cx:pt>
          <cx:pt idx="79">WCO</cx:pt>
          <cx:pt idx="80">CD</cx:pt>
          <cx:pt idx="81">CF</cx:pt>
          <cx:pt idx="82">CI</cx:pt>
          <cx:pt idx="83">CM</cx:pt>
          <cx:pt idx="84">CV</cx:pt>
          <cx:pt idx="85">GA</cx:pt>
          <cx:pt idx="86">GM</cx:pt>
          <cx:pt idx="87">ML</cx:pt>
          <cx:pt idx="88">NG</cx:pt>
          <cx:pt idx="89">RLO</cx:pt>
          <cx:pt idx="90">TG</cx:pt>
          <cx:pt idx="91">WCO</cx:pt>
          <cx:pt idx="92">BF</cx:pt>
          <cx:pt idx="93">BJ</cx:pt>
          <cx:pt idx="94">CD</cx:pt>
          <cx:pt idx="95">CF</cx:pt>
          <cx:pt idx="96">CI</cx:pt>
          <cx:pt idx="97">CM</cx:pt>
          <cx:pt idx="98">CV</cx:pt>
          <cx:pt idx="99">GA</cx:pt>
          <cx:pt idx="100">GM</cx:pt>
          <cx:pt idx="101">GN</cx:pt>
          <cx:pt idx="102">GW</cx:pt>
          <cx:pt idx="103">LR</cx:pt>
          <cx:pt idx="104">ML</cx:pt>
          <cx:pt idx="105">NE</cx:pt>
          <cx:pt idx="106">NG</cx:pt>
          <cx:pt idx="107">RLO</cx:pt>
          <cx:pt idx="108">SN</cx:pt>
          <cx:pt idx="109">TD</cx:pt>
          <cx:pt idx="110">TG</cx:pt>
          <cx:pt idx="111">WCO</cx:pt>
          <cx:pt idx="112">CD</cx:pt>
          <cx:pt idx="113">CF</cx:pt>
          <cx:pt idx="114">CM</cx:pt>
          <cx:pt idx="115">CV</cx:pt>
          <cx:pt idx="116">GA</cx:pt>
          <cx:pt idx="117">GM</cx:pt>
          <cx:pt idx="118">ML</cx:pt>
          <cx:pt idx="119">NG</cx:pt>
          <cx:pt idx="120">RLO</cx:pt>
          <cx:pt idx="121">TG</cx:pt>
          <cx:pt idx="122">WCO</cx:pt>
          <cx:pt idx="123">BF</cx:pt>
          <cx:pt idx="124">BJ</cx:pt>
          <cx:pt idx="125">CD</cx:pt>
          <cx:pt idx="126">CF</cx:pt>
          <cx:pt idx="127">CI</cx:pt>
          <cx:pt idx="128">CM</cx:pt>
          <cx:pt idx="129">CV</cx:pt>
          <cx:pt idx="130">GA</cx:pt>
          <cx:pt idx="131">GM</cx:pt>
          <cx:pt idx="132">GN</cx:pt>
          <cx:pt idx="133">GW</cx:pt>
          <cx:pt idx="134">LR</cx:pt>
          <cx:pt idx="135">ML</cx:pt>
          <cx:pt idx="136">NE</cx:pt>
          <cx:pt idx="137">NG</cx:pt>
          <cx:pt idx="138">RLO</cx:pt>
          <cx:pt idx="139">SN</cx:pt>
          <cx:pt idx="140">TD</cx:pt>
          <cx:pt idx="141">TG</cx:pt>
          <cx:pt idx="142">WCO</cx:pt>
          <cx:pt idx="143">BF</cx:pt>
          <cx:pt idx="144">BJ</cx:pt>
          <cx:pt idx="145">CD</cx:pt>
          <cx:pt idx="146">CF</cx:pt>
          <cx:pt idx="147">CI</cx:pt>
          <cx:pt idx="148">CM</cx:pt>
          <cx:pt idx="149">CV</cx:pt>
          <cx:pt idx="150">GA</cx:pt>
          <cx:pt idx="151">GM</cx:pt>
          <cx:pt idx="152">GN</cx:pt>
          <cx:pt idx="153">GW</cx:pt>
          <cx:pt idx="154">LR</cx:pt>
          <cx:pt idx="155">ML</cx:pt>
          <cx:pt idx="156">NE</cx:pt>
          <cx:pt idx="157">NG</cx:pt>
          <cx:pt idx="158">RLO</cx:pt>
          <cx:pt idx="159">SN</cx:pt>
          <cx:pt idx="160">TD</cx:pt>
          <cx:pt idx="161">TG</cx:pt>
          <cx:pt idx="162">WCO</cx:pt>
          <cx:pt idx="163">BF</cx:pt>
          <cx:pt idx="164">BJ</cx:pt>
          <cx:pt idx="165">CD</cx:pt>
          <cx:pt idx="166">CF</cx:pt>
          <cx:pt idx="167">CI</cx:pt>
          <cx:pt idx="168">CM</cx:pt>
          <cx:pt idx="169">CV</cx:pt>
          <cx:pt idx="170">GA</cx:pt>
          <cx:pt idx="171">GM</cx:pt>
          <cx:pt idx="172">GN</cx:pt>
          <cx:pt idx="173">GW</cx:pt>
          <cx:pt idx="174">LR</cx:pt>
          <cx:pt idx="175">ML</cx:pt>
          <cx:pt idx="176">NE</cx:pt>
          <cx:pt idx="177">NG</cx:pt>
          <cx:pt idx="178">RLO</cx:pt>
          <cx:pt idx="179">SN</cx:pt>
          <cx:pt idx="180">TD</cx:pt>
          <cx:pt idx="181">TG</cx:pt>
          <cx:pt idx="182">WCO</cx:pt>
          <cx:pt idx="183">CD</cx:pt>
          <cx:pt idx="184">CF</cx:pt>
          <cx:pt idx="185">CM</cx:pt>
          <cx:pt idx="186">CV</cx:pt>
          <cx:pt idx="187">GA</cx:pt>
          <cx:pt idx="188">GM</cx:pt>
          <cx:pt idx="189">ML</cx:pt>
          <cx:pt idx="190">NG</cx:pt>
          <cx:pt idx="191">RLO</cx:pt>
          <cx:pt idx="192">TG</cx:pt>
          <cx:pt idx="193">WCO</cx:pt>
          <cx:pt idx="194">BF</cx:pt>
          <cx:pt idx="195">BJ</cx:pt>
          <cx:pt idx="196">CD</cx:pt>
          <cx:pt idx="197">CF</cx:pt>
          <cx:pt idx="198">CI</cx:pt>
          <cx:pt idx="199">CM</cx:pt>
          <cx:pt idx="200">CV</cx:pt>
          <cx:pt idx="201">GA</cx:pt>
          <cx:pt idx="202">GM</cx:pt>
          <cx:pt idx="203">GN</cx:pt>
          <cx:pt idx="204">GW</cx:pt>
          <cx:pt idx="205">LR</cx:pt>
          <cx:pt idx="206">ML</cx:pt>
          <cx:pt idx="207">NE</cx:pt>
          <cx:pt idx="208">NG</cx:pt>
          <cx:pt idx="209">RLO</cx:pt>
          <cx:pt idx="210">SN</cx:pt>
          <cx:pt idx="211">TD</cx:pt>
          <cx:pt idx="212">TG</cx:pt>
          <cx:pt idx="213">WCO</cx:pt>
          <cx:pt idx="214">CD</cx:pt>
          <cx:pt idx="215">CF</cx:pt>
          <cx:pt idx="216">CM</cx:pt>
          <cx:pt idx="217">CV</cx:pt>
          <cx:pt idx="218">GA</cx:pt>
          <cx:pt idx="219">GM</cx:pt>
          <cx:pt idx="220">ML</cx:pt>
          <cx:pt idx="221">NG</cx:pt>
          <cx:pt idx="222">RLO</cx:pt>
          <cx:pt idx="223">TG</cx:pt>
          <cx:pt idx="224">WCO</cx:pt>
          <cx:pt idx="225">CD</cx:pt>
          <cx:pt idx="226">CF</cx:pt>
          <cx:pt idx="227">CM</cx:pt>
          <cx:pt idx="228">CV</cx:pt>
          <cx:pt idx="229">GA</cx:pt>
          <cx:pt idx="230">GM</cx:pt>
          <cx:pt idx="231">ML</cx:pt>
          <cx:pt idx="232">NG</cx:pt>
          <cx:pt idx="233">RLO</cx:pt>
          <cx:pt idx="234">TG</cx:pt>
          <cx:pt idx="235">WCO</cx:pt>
          <cx:pt idx="236">CD</cx:pt>
          <cx:pt idx="237">CF</cx:pt>
          <cx:pt idx="238">CM</cx:pt>
          <cx:pt idx="239">CV</cx:pt>
          <cx:pt idx="240">GA</cx:pt>
          <cx:pt idx="241">ML</cx:pt>
          <cx:pt idx="242">NG</cx:pt>
          <cx:pt idx="243">RLO</cx:pt>
          <cx:pt idx="244">TG</cx:pt>
          <cx:pt idx="245">BF</cx:pt>
          <cx:pt idx="246">BJ</cx:pt>
          <cx:pt idx="247">CD</cx:pt>
          <cx:pt idx="248">CF</cx:pt>
          <cx:pt idx="249">CI</cx:pt>
          <cx:pt idx="250">CM</cx:pt>
          <cx:pt idx="251">CV</cx:pt>
          <cx:pt idx="252">GA</cx:pt>
          <cx:pt idx="253">GM</cx:pt>
          <cx:pt idx="254">GN</cx:pt>
          <cx:pt idx="255">GW</cx:pt>
          <cx:pt idx="256">LR</cx:pt>
          <cx:pt idx="257">ML</cx:pt>
          <cx:pt idx="258">NE</cx:pt>
          <cx:pt idx="259">NG</cx:pt>
          <cx:pt idx="260">RLO</cx:pt>
          <cx:pt idx="261">SN</cx:pt>
          <cx:pt idx="262">TD</cx:pt>
          <cx:pt idx="263">TG</cx:pt>
          <cx:pt idx="264">WCO</cx:pt>
          <cx:pt idx="265">BF</cx:pt>
          <cx:pt idx="266">BJ</cx:pt>
          <cx:pt idx="267">CD</cx:pt>
          <cx:pt idx="268">CF</cx:pt>
          <cx:pt idx="269">CI</cx:pt>
          <cx:pt idx="270">CM</cx:pt>
          <cx:pt idx="271">CV</cx:pt>
          <cx:pt idx="272">GA</cx:pt>
          <cx:pt idx="273">GM</cx:pt>
          <cx:pt idx="274">GN</cx:pt>
          <cx:pt idx="275">GW</cx:pt>
          <cx:pt idx="276">LR</cx:pt>
          <cx:pt idx="277">ML</cx:pt>
          <cx:pt idx="278">NE</cx:pt>
          <cx:pt idx="279">NG</cx:pt>
          <cx:pt idx="280">RLO</cx:pt>
          <cx:pt idx="281">SN</cx:pt>
          <cx:pt idx="282">TD</cx:pt>
          <cx:pt idx="283">TG</cx:pt>
          <cx:pt idx="284">WCO</cx:pt>
        </cx:lvl>
        <cx:lvl ptCount="285">
          <cx:pt idx="0">BF</cx:pt>
          <cx:pt idx="1">BF</cx:pt>
          <cx:pt idx="2">BF</cx:pt>
          <cx:pt idx="3">BF</cx:pt>
          <cx:pt idx="4">BF</cx:pt>
          <cx:pt idx="5">BF</cx:pt>
          <cx:pt idx="6">BF</cx:pt>
          <cx:pt idx="7">BF</cx:pt>
          <cx:pt idx="8">BF</cx:pt>
          <cx:pt idx="9">BF</cx:pt>
          <cx:pt idx="10">BF</cx:pt>
          <cx:pt idx="11">BF</cx:pt>
          <cx:pt idx="12">BF</cx:pt>
          <cx:pt idx="13">BF</cx:pt>
          <cx:pt idx="14">BF</cx:pt>
          <cx:pt idx="15">BF</cx:pt>
          <cx:pt idx="16">BF</cx:pt>
          <cx:pt idx="17">BF</cx:pt>
          <cx:pt idx="18">BF</cx:pt>
          <cx:pt idx="19">BF</cx:pt>
          <cx:pt idx="20">BJ</cx:pt>
          <cx:pt idx="21">BJ</cx:pt>
          <cx:pt idx="22">BJ</cx:pt>
          <cx:pt idx="23">BJ</cx:pt>
          <cx:pt idx="24">BJ</cx:pt>
          <cx:pt idx="25">BJ</cx:pt>
          <cx:pt idx="26">BJ</cx:pt>
          <cx:pt idx="27">BJ</cx:pt>
          <cx:pt idx="28">BJ</cx:pt>
          <cx:pt idx="29">BJ</cx:pt>
          <cx:pt idx="30">BJ</cx:pt>
          <cx:pt idx="31">BJ</cx:pt>
          <cx:pt idx="32">BJ</cx:pt>
          <cx:pt idx="33">BJ</cx:pt>
          <cx:pt idx="34">BJ</cx:pt>
          <cx:pt idx="35">BJ</cx:pt>
          <cx:pt idx="36">BJ</cx:pt>
          <cx:pt idx="37">BJ</cx:pt>
          <cx:pt idx="38">BJ</cx:pt>
          <cx:pt idx="39">BJ</cx:pt>
          <cx:pt idx="40">CD</cx:pt>
          <cx:pt idx="41">CD</cx:pt>
          <cx:pt idx="42">CD</cx:pt>
          <cx:pt idx="43">CD</cx:pt>
          <cx:pt idx="44">CD</cx:pt>
          <cx:pt idx="45">CD</cx:pt>
          <cx:pt idx="46">CD</cx:pt>
          <cx:pt idx="47">CD</cx:pt>
          <cx:pt idx="48">CD</cx:pt>
          <cx:pt idx="49">CD</cx:pt>
          <cx:pt idx="50">CD</cx:pt>
          <cx:pt idx="51">CD</cx:pt>
          <cx:pt idx="52">CD</cx:pt>
          <cx:pt idx="53">CD</cx:pt>
          <cx:pt idx="54">CD</cx:pt>
          <cx:pt idx="55">CD</cx:pt>
          <cx:pt idx="56">CD</cx:pt>
          <cx:pt idx="57">CD</cx:pt>
          <cx:pt idx="58">CD</cx:pt>
          <cx:pt idx="59">CD</cx:pt>
          <cx:pt idx="60">CF</cx:pt>
          <cx:pt idx="61">CF</cx:pt>
          <cx:pt idx="62">CF</cx:pt>
          <cx:pt idx="63">CF</cx:pt>
          <cx:pt idx="64">CF</cx:pt>
          <cx:pt idx="65">CF</cx:pt>
          <cx:pt idx="66">CF</cx:pt>
          <cx:pt idx="67">CF</cx:pt>
          <cx:pt idx="68">CF</cx:pt>
          <cx:pt idx="69">CF</cx:pt>
          <cx:pt idx="70">CF</cx:pt>
          <cx:pt idx="71">CF</cx:pt>
          <cx:pt idx="72">CF</cx:pt>
          <cx:pt idx="73">CF</cx:pt>
          <cx:pt idx="74">CF</cx:pt>
          <cx:pt idx="75">CF</cx:pt>
          <cx:pt idx="76">CF</cx:pt>
          <cx:pt idx="77">CF</cx:pt>
          <cx:pt idx="78">CF</cx:pt>
          <cx:pt idx="79">CF</cx:pt>
          <cx:pt idx="80">CI</cx:pt>
          <cx:pt idx="81">CI</cx:pt>
          <cx:pt idx="82">CI</cx:pt>
          <cx:pt idx="83">CI</cx:pt>
          <cx:pt idx="84">CI</cx:pt>
          <cx:pt idx="85">CI</cx:pt>
          <cx:pt idx="86">CI</cx:pt>
          <cx:pt idx="87">CI</cx:pt>
          <cx:pt idx="88">CI</cx:pt>
          <cx:pt idx="89">CI</cx:pt>
          <cx:pt idx="90">CI</cx:pt>
          <cx:pt idx="91">CI</cx:pt>
          <cx:pt idx="92">CM</cx:pt>
          <cx:pt idx="93">CM</cx:pt>
          <cx:pt idx="94">CM</cx:pt>
          <cx:pt idx="95">CM</cx:pt>
          <cx:pt idx="96">CM</cx:pt>
          <cx:pt idx="97">CM</cx:pt>
          <cx:pt idx="98">CM</cx:pt>
          <cx:pt idx="99">CM</cx:pt>
          <cx:pt idx="100">CM</cx:pt>
          <cx:pt idx="101">CM</cx:pt>
          <cx:pt idx="102">CM</cx:pt>
          <cx:pt idx="103">CM</cx:pt>
          <cx:pt idx="104">CM</cx:pt>
          <cx:pt idx="105">CM</cx:pt>
          <cx:pt idx="106">CM</cx:pt>
          <cx:pt idx="107">CM</cx:pt>
          <cx:pt idx="108">CM</cx:pt>
          <cx:pt idx="109">CM</cx:pt>
          <cx:pt idx="110">CM</cx:pt>
          <cx:pt idx="111">CM</cx:pt>
          <cx:pt idx="112">CV</cx:pt>
          <cx:pt idx="113">CV</cx:pt>
          <cx:pt idx="114">CV</cx:pt>
          <cx:pt idx="115">CV</cx:pt>
          <cx:pt idx="116">CV</cx:pt>
          <cx:pt idx="117">CV</cx:pt>
          <cx:pt idx="118">CV</cx:pt>
          <cx:pt idx="119">CV</cx:pt>
          <cx:pt idx="120">CV</cx:pt>
          <cx:pt idx="121">CV</cx:pt>
          <cx:pt idx="122">CV</cx:pt>
          <cx:pt idx="123">GA</cx:pt>
          <cx:pt idx="124">GA</cx:pt>
          <cx:pt idx="125">GA</cx:pt>
          <cx:pt idx="126">GA</cx:pt>
          <cx:pt idx="127">GA</cx:pt>
          <cx:pt idx="128">GA</cx:pt>
          <cx:pt idx="129">GA</cx:pt>
          <cx:pt idx="130">GA</cx:pt>
          <cx:pt idx="131">GA</cx:pt>
          <cx:pt idx="132">GA</cx:pt>
          <cx:pt idx="133">GA</cx:pt>
          <cx:pt idx="134">GA</cx:pt>
          <cx:pt idx="135">GA</cx:pt>
          <cx:pt idx="136">GA</cx:pt>
          <cx:pt idx="137">GA</cx:pt>
          <cx:pt idx="138">GA</cx:pt>
          <cx:pt idx="139">GA</cx:pt>
          <cx:pt idx="140">GA</cx:pt>
          <cx:pt idx="141">GA</cx:pt>
          <cx:pt idx="142">GA</cx:pt>
          <cx:pt idx="143">GM</cx:pt>
          <cx:pt idx="144">GM</cx:pt>
          <cx:pt idx="145">GM</cx:pt>
          <cx:pt idx="146">GM</cx:pt>
          <cx:pt idx="147">GM</cx:pt>
          <cx:pt idx="148">GM</cx:pt>
          <cx:pt idx="149">GM</cx:pt>
          <cx:pt idx="150">GM</cx:pt>
          <cx:pt idx="151">GM</cx:pt>
          <cx:pt idx="152">GM</cx:pt>
          <cx:pt idx="153">GM</cx:pt>
          <cx:pt idx="154">GM</cx:pt>
          <cx:pt idx="155">GM</cx:pt>
          <cx:pt idx="156">GM</cx:pt>
          <cx:pt idx="157">GM</cx:pt>
          <cx:pt idx="158">GM</cx:pt>
          <cx:pt idx="159">GM</cx:pt>
          <cx:pt idx="160">GM</cx:pt>
          <cx:pt idx="161">GM</cx:pt>
          <cx:pt idx="162">GM</cx:pt>
          <cx:pt idx="163">GN</cx:pt>
          <cx:pt idx="164">GN</cx:pt>
          <cx:pt idx="165">GN</cx:pt>
          <cx:pt idx="166">GN</cx:pt>
          <cx:pt idx="167">GN</cx:pt>
          <cx:pt idx="168">GN</cx:pt>
          <cx:pt idx="169">GN</cx:pt>
          <cx:pt idx="170">GN</cx:pt>
          <cx:pt idx="171">GN</cx:pt>
          <cx:pt idx="172">GN</cx:pt>
          <cx:pt idx="173">GN</cx:pt>
          <cx:pt idx="174">GN</cx:pt>
          <cx:pt idx="175">GN</cx:pt>
          <cx:pt idx="176">GN</cx:pt>
          <cx:pt idx="177">GN</cx:pt>
          <cx:pt idx="178">GN</cx:pt>
          <cx:pt idx="179">GN</cx:pt>
          <cx:pt idx="180">GN</cx:pt>
          <cx:pt idx="181">GN</cx:pt>
          <cx:pt idx="182">GN</cx:pt>
          <cx:pt idx="183">LR</cx:pt>
          <cx:pt idx="184">LR</cx:pt>
          <cx:pt idx="185">LR</cx:pt>
          <cx:pt idx="186">LR</cx:pt>
          <cx:pt idx="187">LR</cx:pt>
          <cx:pt idx="188">LR</cx:pt>
          <cx:pt idx="189">LR</cx:pt>
          <cx:pt idx="190">LR</cx:pt>
          <cx:pt idx="191">LR</cx:pt>
          <cx:pt idx="192">LR</cx:pt>
          <cx:pt idx="193">LR</cx:pt>
          <cx:pt idx="194">ML</cx:pt>
          <cx:pt idx="195">ML</cx:pt>
          <cx:pt idx="196">ML</cx:pt>
          <cx:pt idx="197">ML</cx:pt>
          <cx:pt idx="198">ML</cx:pt>
          <cx:pt idx="199">ML</cx:pt>
          <cx:pt idx="200">ML</cx:pt>
          <cx:pt idx="201">ML</cx:pt>
          <cx:pt idx="202">ML</cx:pt>
          <cx:pt idx="203">ML</cx:pt>
          <cx:pt idx="204">ML</cx:pt>
          <cx:pt idx="205">ML</cx:pt>
          <cx:pt idx="206">ML</cx:pt>
          <cx:pt idx="207">ML</cx:pt>
          <cx:pt idx="208">ML</cx:pt>
          <cx:pt idx="209">ML</cx:pt>
          <cx:pt idx="210">ML</cx:pt>
          <cx:pt idx="211">ML</cx:pt>
          <cx:pt idx="212">ML</cx:pt>
          <cx:pt idx="213">ML</cx:pt>
          <cx:pt idx="214">NE</cx:pt>
          <cx:pt idx="215">NE</cx:pt>
          <cx:pt idx="216">NE</cx:pt>
          <cx:pt idx="217">NE</cx:pt>
          <cx:pt idx="218">NE</cx:pt>
          <cx:pt idx="219">NE</cx:pt>
          <cx:pt idx="220">NE</cx:pt>
          <cx:pt idx="221">NE</cx:pt>
          <cx:pt idx="222">NE</cx:pt>
          <cx:pt idx="223">NE</cx:pt>
          <cx:pt idx="224">NE</cx:pt>
          <cx:pt idx="225">NG</cx:pt>
          <cx:pt idx="226">NG</cx:pt>
          <cx:pt idx="227">NG</cx:pt>
          <cx:pt idx="228">NG</cx:pt>
          <cx:pt idx="229">NG</cx:pt>
          <cx:pt idx="230">NG</cx:pt>
          <cx:pt idx="231">NG</cx:pt>
          <cx:pt idx="232">NG</cx:pt>
          <cx:pt idx="233">NG</cx:pt>
          <cx:pt idx="234">NG</cx:pt>
          <cx:pt idx="235">NG</cx:pt>
          <cx:pt idx="236">RLO</cx:pt>
          <cx:pt idx="237">RLO</cx:pt>
          <cx:pt idx="238">RLO</cx:pt>
          <cx:pt idx="239">RLO</cx:pt>
          <cx:pt idx="240">RLO</cx:pt>
          <cx:pt idx="241">RLO</cx:pt>
          <cx:pt idx="242">RLO</cx:pt>
          <cx:pt idx="243">RLO</cx:pt>
          <cx:pt idx="244">RLO</cx:pt>
          <cx:pt idx="245">SN</cx:pt>
          <cx:pt idx="246">SN</cx:pt>
          <cx:pt idx="247">SN</cx:pt>
          <cx:pt idx="248">SN</cx:pt>
          <cx:pt idx="249">SN</cx:pt>
          <cx:pt idx="250">SN</cx:pt>
          <cx:pt idx="251">SN</cx:pt>
          <cx:pt idx="252">SN</cx:pt>
          <cx:pt idx="253">SN</cx:pt>
          <cx:pt idx="254">SN</cx:pt>
          <cx:pt idx="255">SN</cx:pt>
          <cx:pt idx="256">SN</cx:pt>
          <cx:pt idx="257">SN</cx:pt>
          <cx:pt idx="258">SN</cx:pt>
          <cx:pt idx="259">SN</cx:pt>
          <cx:pt idx="260">SN</cx:pt>
          <cx:pt idx="261">SN</cx:pt>
          <cx:pt idx="262">SN</cx:pt>
          <cx:pt idx="263">SN</cx:pt>
          <cx:pt idx="264">SN</cx:pt>
          <cx:pt idx="265">TG</cx:pt>
          <cx:pt idx="266">TG</cx:pt>
          <cx:pt idx="267">TG</cx:pt>
          <cx:pt idx="268">TG</cx:pt>
          <cx:pt idx="269">TG</cx:pt>
          <cx:pt idx="270">TG</cx:pt>
          <cx:pt idx="271">TG</cx:pt>
          <cx:pt idx="272">TG</cx:pt>
          <cx:pt idx="273">TG</cx:pt>
          <cx:pt idx="274">TG</cx:pt>
          <cx:pt idx="275">TG</cx:pt>
          <cx:pt idx="276">TG</cx:pt>
          <cx:pt idx="277">TG</cx:pt>
          <cx:pt idx="278">TG</cx:pt>
          <cx:pt idx="279">TG</cx:pt>
          <cx:pt idx="280">TG</cx:pt>
          <cx:pt idx="281">TG</cx:pt>
          <cx:pt idx="282">TG</cx:pt>
          <cx:pt idx="283">TG</cx:pt>
          <cx:pt idx="284">TG</cx:pt>
        </cx:lvl>
      </cx:strDim>
      <cx:numDim type="size">
        <cx:f>'[DONNEES BRUTES CRIPH5.xlsx]CENCOMM'!$T$10:$T$294</cx:f>
        <cx:lvl ptCount="285" formatCode="Standard">
          <cx:pt idx="0">45</cx:pt>
          <cx:pt idx="1">14</cx:pt>
          <cx:pt idx="2">49</cx:pt>
          <cx:pt idx="3">11</cx:pt>
          <cx:pt idx="4">50</cx:pt>
          <cx:pt idx="5">17</cx:pt>
          <cx:pt idx="6">11</cx:pt>
          <cx:pt idx="7">121</cx:pt>
          <cx:pt idx="8">43</cx:pt>
          <cx:pt idx="9">43</cx:pt>
          <cx:pt idx="10">6</cx:pt>
          <cx:pt idx="11">10</cx:pt>
          <cx:pt idx="12">41</cx:pt>
          <cx:pt idx="13">30</cx:pt>
          <cx:pt idx="14">116</cx:pt>
          <cx:pt idx="15">69</cx:pt>
          <cx:pt idx="16">53</cx:pt>
          <cx:pt idx="17">20</cx:pt>
          <cx:pt idx="18">48</cx:pt>
          <cx:pt idx="19">7</cx:pt>
          <cx:pt idx="20">56</cx:pt>
          <cx:pt idx="21">24</cx:pt>
          <cx:pt idx="22">50</cx:pt>
          <cx:pt idx="23">12</cx:pt>
          <cx:pt idx="24">65</cx:pt>
          <cx:pt idx="25">24</cx:pt>
          <cx:pt idx="26">12</cx:pt>
          <cx:pt idx="27">144</cx:pt>
          <cx:pt idx="28">54</cx:pt>
          <cx:pt idx="29">47</cx:pt>
          <cx:pt idx="30">22</cx:pt>
          <cx:pt idx="31">12</cx:pt>
          <cx:pt idx="32">46</cx:pt>
          <cx:pt idx="33">31</cx:pt>
          <cx:pt idx="34">180</cx:pt>
          <cx:pt idx="35">68</cx:pt>
          <cx:pt idx="36">69</cx:pt>
          <cx:pt idx="37">22</cx:pt>
          <cx:pt idx="38">54</cx:pt>
          <cx:pt idx="39">8</cx:pt>
          <cx:pt idx="40">45</cx:pt>
          <cx:pt idx="41">18</cx:pt>
          <cx:pt idx="42">87</cx:pt>
          <cx:pt idx="43">36</cx:pt>
          <cx:pt idx="44">63</cx:pt>
          <cx:pt idx="45">63</cx:pt>
          <cx:pt idx="46">36</cx:pt>
          <cx:pt idx="47">135</cx:pt>
          <cx:pt idx="48">63</cx:pt>
          <cx:pt idx="49">41</cx:pt>
          <cx:pt idx="50">18</cx:pt>
          <cx:pt idx="51">9</cx:pt>
          <cx:pt idx="52">63</cx:pt>
          <cx:pt idx="53">27</cx:pt>
          <cx:pt idx="54">162</cx:pt>
          <cx:pt idx="55">199</cx:pt>
          <cx:pt idx="56">54</cx:pt>
          <cx:pt idx="57">18</cx:pt>
          <cx:pt idx="58">72</cx:pt>
          <cx:pt idx="59">22</cx:pt>
          <cx:pt idx="60">15</cx:pt>
          <cx:pt idx="61">6</cx:pt>
          <cx:pt idx="62">30</cx:pt>
          <cx:pt idx="63">16</cx:pt>
          <cx:pt idx="64">21</cx:pt>
          <cx:pt idx="65">23</cx:pt>
          <cx:pt idx="66">16</cx:pt>
          <cx:pt idx="67">49</cx:pt>
          <cx:pt idx="68">18</cx:pt>
          <cx:pt idx="69">14</cx:pt>
          <cx:pt idx="70">6</cx:pt>
          <cx:pt idx="71">3</cx:pt>
          <cx:pt idx="72">25</cx:pt>
          <cx:pt idx="73">9</cx:pt>
          <cx:pt idx="74">58</cx:pt>
          <cx:pt idx="75">91</cx:pt>
          <cx:pt idx="76">18</cx:pt>
          <cx:pt idx="77">6</cx:pt>
          <cx:pt idx="78">28</cx:pt>
          <cx:pt idx="79">4</cx:pt>
          <cx:pt idx="80">39</cx:pt>
          <cx:pt idx="81">39</cx:pt>
          <cx:pt idx="82">266</cx:pt>
          <cx:pt idx="83">39</cx:pt>
          <cx:pt idx="84">39</cx:pt>
          <cx:pt idx="85">39</cx:pt>
          <cx:pt idx="86">64</cx:pt>
          <cx:pt idx="87">39</cx:pt>
          <cx:pt idx="88">39</cx:pt>
          <cx:pt idx="89">195</cx:pt>
          <cx:pt idx="90">39</cx:pt>
          <cx:pt idx="91">32</cx:pt>
          <cx:pt idx="92">65</cx:pt>
          <cx:pt idx="93">26</cx:pt>
          <cx:pt idx="94">87</cx:pt>
          <cx:pt idx="95">22</cx:pt>
          <cx:pt idx="96">91</cx:pt>
          <cx:pt idx="97">52</cx:pt>
          <cx:pt idx="98">22</cx:pt>
          <cx:pt idx="99">165</cx:pt>
          <cx:pt idx="100">70</cx:pt>
          <cx:pt idx="101">61</cx:pt>
          <cx:pt idx="102">26</cx:pt>
          <cx:pt idx="103">13</cx:pt>
          <cx:pt idx="104">61</cx:pt>
          <cx:pt idx="105">39</cx:pt>
          <cx:pt idx="106">204</cx:pt>
          <cx:pt idx="107">128</cx:pt>
          <cx:pt idx="108">78</cx:pt>
          <cx:pt idx="109">26</cx:pt>
          <cx:pt idx="110">74</cx:pt>
          <cx:pt idx="111">11</cx:pt>
          <cx:pt idx="112">1</cx:pt>
          <cx:pt idx="113">1</cx:pt>
          <cx:pt idx="114">1</cx:pt>
          <cx:pt idx="115">1</cx:pt>
          <cx:pt idx="116">1</cx:pt>
          <cx:pt idx="117">2</cx:pt>
          <cx:pt idx="118">1</cx:pt>
          <cx:pt idx="119">1</cx:pt>
          <cx:pt idx="120">5</cx:pt>
          <cx:pt idx="121">1</cx:pt>
          <cx:pt idx="122">1</cx:pt>
          <cx:pt idx="123">135</cx:pt>
          <cx:pt idx="124">54</cx:pt>
          <cx:pt idx="125">197</cx:pt>
          <cx:pt idx="126">42</cx:pt>
          <cx:pt idx="127">189</cx:pt>
          <cx:pt idx="128">123</cx:pt>
          <cx:pt idx="129">42</cx:pt>
          <cx:pt idx="130">361</cx:pt>
          <cx:pt idx="131">164</cx:pt>
          <cx:pt idx="132">120</cx:pt>
          <cx:pt idx="133">54</cx:pt>
          <cx:pt idx="134">27</cx:pt>
          <cx:pt idx="135">123</cx:pt>
          <cx:pt idx="136">81</cx:pt>
          <cx:pt idx="137">420</cx:pt>
          <cx:pt idx="138">265</cx:pt>
          <cx:pt idx="139">162</cx:pt>
          <cx:pt idx="140">54</cx:pt>
          <cx:pt idx="141">150</cx:pt>
          <cx:pt idx="142">41</cx:pt>
          <cx:pt idx="143">5</cx:pt>
          <cx:pt idx="144">2</cx:pt>
          <cx:pt idx="145">27</cx:pt>
          <cx:pt idx="146">25</cx:pt>
          <cx:pt idx="147">6</cx:pt>
          <cx:pt idx="148">25</cx:pt>
          <cx:pt idx="149">25</cx:pt>
          <cx:pt idx="150">36</cx:pt>
          <cx:pt idx="151">25</cx:pt>
          <cx:pt idx="152">3</cx:pt>
          <cx:pt idx="153">2</cx:pt>
          <cx:pt idx="154">1</cx:pt>
          <cx:pt idx="155">28</cx:pt>
          <cx:pt idx="156">3</cx:pt>
          <cx:pt idx="157">39</cx:pt>
          <cx:pt idx="158">125</cx:pt>
          <cx:pt idx="159">6</cx:pt>
          <cx:pt idx="160">2</cx:pt>
          <cx:pt idx="161">29</cx:pt>
          <cx:pt idx="162">11</cx:pt>
          <cx:pt idx="163">5</cx:pt>
          <cx:pt idx="164">2</cx:pt>
          <cx:pt idx="165">9</cx:pt>
          <cx:pt idx="166">3</cx:pt>
          <cx:pt idx="167">7</cx:pt>
          <cx:pt idx="168">6</cx:pt>
          <cx:pt idx="169">3</cx:pt>
          <cx:pt idx="170">14</cx:pt>
          <cx:pt idx="171">5</cx:pt>
          <cx:pt idx="172">5</cx:pt>
          <cx:pt idx="173">2</cx:pt>
          <cx:pt idx="174">1</cx:pt>
          <cx:pt idx="175">6</cx:pt>
          <cx:pt idx="176">3</cx:pt>
          <cx:pt idx="177">17</cx:pt>
          <cx:pt idx="178">17</cx:pt>
          <cx:pt idx="179">6</cx:pt>
          <cx:pt idx="180">2</cx:pt>
          <cx:pt idx="181">7</cx:pt>
          <cx:pt idx="182">1</cx:pt>
          <cx:pt idx="183">4</cx:pt>
          <cx:pt idx="184">4</cx:pt>
          <cx:pt idx="185">4</cx:pt>
          <cx:pt idx="186">4</cx:pt>
          <cx:pt idx="187">4</cx:pt>
          <cx:pt idx="188">2</cx:pt>
          <cx:pt idx="189">4</cx:pt>
          <cx:pt idx="190">4</cx:pt>
          <cx:pt idx="191">20</cx:pt>
          <cx:pt idx="192">4</cx:pt>
          <cx:pt idx="193">3</cx:pt>
          <cx:pt idx="194">97</cx:pt>
          <cx:pt idx="195">42</cx:pt>
          <cx:pt idx="196">96</cx:pt>
          <cx:pt idx="197">22</cx:pt>
          <cx:pt idx="198">103</cx:pt>
          <cx:pt idx="199">52</cx:pt>
          <cx:pt idx="200">22</cx:pt>
          <cx:pt idx="201">253</cx:pt>
          <cx:pt idx="202">92</cx:pt>
          <cx:pt idx="203">81</cx:pt>
          <cx:pt idx="204">38</cx:pt>
          <cx:pt idx="205">21</cx:pt>
          <cx:pt idx="206">85</cx:pt>
          <cx:pt idx="207">51</cx:pt>
          <cx:pt idx="208">316</cx:pt>
          <cx:pt idx="209">131</cx:pt>
          <cx:pt idx="210">126</cx:pt>
          <cx:pt idx="211">42</cx:pt>
          <cx:pt idx="212">91</cx:pt>
          <cx:pt idx="213">11</cx:pt>
          <cx:pt idx="214">23</cx:pt>
          <cx:pt idx="215">23</cx:pt>
          <cx:pt idx="216">23</cx:pt>
          <cx:pt idx="217">23</cx:pt>
          <cx:pt idx="218">23</cx:pt>
          <cx:pt idx="219">8</cx:pt>
          <cx:pt idx="220">23</cx:pt>
          <cx:pt idx="221">23</cx:pt>
          <cx:pt idx="222">115</cx:pt>
          <cx:pt idx="223">23</cx:pt>
          <cx:pt idx="224">13</cx:pt>
          <cx:pt idx="225">2</cx:pt>
          <cx:pt idx="226">2</cx:pt>
          <cx:pt idx="227">2</cx:pt>
          <cx:pt idx="228">2</cx:pt>
          <cx:pt idx="229">2</cx:pt>
          <cx:pt idx="230">3</cx:pt>
          <cx:pt idx="231">2</cx:pt>
          <cx:pt idx="232">16</cx:pt>
          <cx:pt idx="233">10</cx:pt>
          <cx:pt idx="234">2</cx:pt>
          <cx:pt idx="235">1</cx:pt>
          <cx:pt idx="236">1</cx:pt>
          <cx:pt idx="237">1</cx:pt>
          <cx:pt idx="238">1</cx:pt>
          <cx:pt idx="239">1</cx:pt>
          <cx:pt idx="240">1</cx:pt>
          <cx:pt idx="241">1</cx:pt>
          <cx:pt idx="242">1</cx:pt>
          <cx:pt idx="243">5</cx:pt>
          <cx:pt idx="244">1</cx:pt>
          <cx:pt idx="245">53</cx:pt>
          <cx:pt idx="246">22</cx:pt>
          <cx:pt idx="247">83</cx:pt>
          <cx:pt idx="248">27</cx:pt>
          <cx:pt idx="249">71</cx:pt>
          <cx:pt idx="250">54</cx:pt>
          <cx:pt idx="251">27</cx:pt>
          <cx:pt idx="252">148</cx:pt>
          <cx:pt idx="253">64</cx:pt>
          <cx:pt idx="254">50</cx:pt>
          <cx:pt idx="255">21</cx:pt>
          <cx:pt idx="256">11</cx:pt>
          <cx:pt idx="257">60</cx:pt>
          <cx:pt idx="258">31</cx:pt>
          <cx:pt idx="259">181</cx:pt>
          <cx:pt idx="260">151</cx:pt>
          <cx:pt idx="261">66</cx:pt>
          <cx:pt idx="262">22</cx:pt>
          <cx:pt idx="263">68</cx:pt>
          <cx:pt idx="264">16</cx:pt>
          <cx:pt idx="265">75</cx:pt>
          <cx:pt idx="266">30</cx:pt>
          <cx:pt idx="267">91</cx:pt>
          <cx:pt idx="268">26</cx:pt>
          <cx:pt idx="269">105</cx:pt>
          <cx:pt idx="270">56</cx:pt>
          <cx:pt idx="271">26</cx:pt>
          <cx:pt idx="272">191</cx:pt>
          <cx:pt idx="273">82</cx:pt>
          <cx:pt idx="274">64</cx:pt>
          <cx:pt idx="275">30</cx:pt>
          <cx:pt idx="276">15</cx:pt>
          <cx:pt idx="277">71</cx:pt>
          <cx:pt idx="278">48</cx:pt>
          <cx:pt idx="279">236</cx:pt>
          <cx:pt idx="280">148</cx:pt>
          <cx:pt idx="281">90</cx:pt>
          <cx:pt idx="282">30</cx:pt>
          <cx:pt idx="283">86</cx:pt>
          <cx:pt idx="284">15</cx:pt>
        </cx:lvl>
      </cx:numDim>
    </cx:data>
  </cx:chartData>
  <cx:chart>
    <cx:plotArea>
      <cx:plotAreaRegion>
        <cx:plotSurface>
          <cx:spPr>
            <a:solidFill>
              <a:sysClr val="window" lastClr="FFFFFF"/>
            </a:solidFill>
            <a:ln>
              <a:noFill/>
            </a:ln>
          </cx:spPr>
        </cx:plotSurface>
        <cx:series layoutId="sunburst" uniqueId="{273889B9-8FB9-6B48-9207-B3CB32754685}">
          <cx:tx>
            <cx:txData>
              <cx:f>'[DONNEES BRUTES CRIPH5.xlsx]CENCOMM'!$T$9</cx:f>
              <cx:v>Quantité</cx:v>
            </cx:txData>
          </cx:tx>
          <cx:dataLabels pos="ctr">
            <cx:txPr>
              <a:bodyPr spcFirstLastPara="1" vertOverflow="ellipsis" horzOverflow="overflow" wrap="square" lIns="38100" tIns="19050" rIns="38100" bIns="19050" anchor="ctr" anchorCtr="1">
                <a:spAutoFit/>
              </a:bodyPr>
              <a:lstStyle/>
              <a:p>
                <a:pPr algn="ctr" rtl="0">
                  <a:defRPr sz="1050">
                    <a:solidFill>
                      <a:schemeClr val="tx1"/>
                    </a:solidFill>
                  </a:defRPr>
                </a:pPr>
                <a:endParaRPr lang="fr-FR" sz="1050" b="1" i="0" u="none" strike="noStrike" baseline="0">
                  <a:solidFill>
                    <a:schemeClr val="tx1"/>
                  </a:solidFill>
                  <a:latin typeface="Calibri" panose="020F0502020204030204"/>
                </a:endParaRPr>
              </a:p>
            </cx:txPr>
          </cx:dataLabels>
          <cx:dataId val="0"/>
        </cx:series>
      </cx:plotAreaRegion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 dir="row">'Lieux de saisie'!$J$110:$U$110</cx:f>
        <cx:lvl ptCount="12">
          <cx:pt idx="0">SENEGAL</cx:pt>
          <cx:pt idx="1">CHINE</cx:pt>
          <cx:pt idx="2">RDC</cx:pt>
          <cx:pt idx="3">GHANA</cx:pt>
          <cx:pt idx="4">FRANCE</cx:pt>
          <cx:pt idx="5">GAMBIE</cx:pt>
          <cx:pt idx="6">INDE</cx:pt>
          <cx:pt idx="7">NIGERIA</cx:pt>
          <cx:pt idx="8">INCONNU</cx:pt>
          <cx:pt idx="9">CAMEROUN</cx:pt>
          <cx:pt idx="10">MALI </cx:pt>
          <cx:pt idx="11">CONGO</cx:pt>
        </cx:lvl>
      </cx:strDim>
      <cx:numDim type="val">
        <cx:f dir="row">'Lieux de saisie'!$J$111:$U$111</cx:f>
        <cx:lvl ptCount="12" formatCode="Standard">
          <cx:pt idx="0">2</cx:pt>
          <cx:pt idx="1">7</cx:pt>
          <cx:pt idx="2">3</cx:pt>
          <cx:pt idx="3">19</cx:pt>
          <cx:pt idx="4">3</cx:pt>
          <cx:pt idx="5">3</cx:pt>
          <cx:pt idx="6">9</cx:pt>
          <cx:pt idx="7">40</cx:pt>
          <cx:pt idx="8">21</cx:pt>
          <cx:pt idx="9">1</cx:pt>
          <cx:pt idx="10">1</cx:pt>
          <cx:pt idx="11">1</cx:pt>
        </cx:lvl>
      </cx:numDim>
    </cx:data>
  </cx:chartData>
  <cx:chart>
    <cx:plotArea>
      <cx:plotAreaRegion>
        <cx:series layoutId="clusteredColumn" uniqueId="{0BAA3362-A596-418A-855A-6C7C4D1AC87E}">
          <cx:dataId val="0"/>
          <cx:layoutPr>
            <cx:aggregation/>
          </cx:layoutPr>
          <cx:axisId val="1"/>
        </cx:series>
        <cx:series layoutId="paretoLine" ownerIdx="0" uniqueId="{9CC05728-F9E7-421D-BEF7-F90120717903}">
          <cx:axisId val="2"/>
        </cx:series>
      </cx:plotAreaRegion>
      <cx:axis id="0">
        <cx:catScaling gapWidth="0.270000011"/>
        <cx:tickLabels/>
      </cx:axis>
      <cx:axis id="1">
        <cx:valScaling/>
        <cx:majorGridlines/>
        <cx:tickLabels/>
      </cx:axis>
      <cx:axis id="2">
        <cx:valScaling max="1" min="0"/>
        <cx:units unit="percentage"/>
        <cx:tickLabels/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8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lt1"/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7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36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6D530B-B6C2-48D8-B3D7-95668EA84374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78B977-DEAC-48E9-9256-9396B81AD507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9842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0257E0-C97D-4C5F-8ED9-C07F1A637CF1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721972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8B977-DEAC-48E9-9256-9396B81AD507}" type="slidenum">
              <a:rPr lang="fr-FR" smtClean="0"/>
              <a:pPr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35155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8B977-DEAC-48E9-9256-9396B81AD507}" type="slidenum">
              <a:rPr lang="fr-FR" smtClean="0"/>
              <a:pPr/>
              <a:t>18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664150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8B977-DEAC-48E9-9256-9396B81AD507}" type="slidenum">
              <a:rPr lang="fr-FR" smtClean="0"/>
              <a:pPr/>
              <a:t>21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7360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8B977-DEAC-48E9-9256-9396B81AD507}" type="slidenum">
              <a:rPr lang="fr-FR" smtClean="0"/>
              <a:pPr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69897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8B977-DEAC-48E9-9256-9396B81AD507}" type="slidenum">
              <a:rPr lang="fr-FR" smtClean="0"/>
              <a:pPr/>
              <a:t>23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9478720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8B977-DEAC-48E9-9256-9396B81AD507}" type="slidenum">
              <a:rPr lang="fr-FR" smtClean="0"/>
              <a:pPr/>
              <a:t>24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03598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8B977-DEAC-48E9-9256-9396B81AD507}" type="slidenum">
              <a:rPr lang="fr-FR" smtClean="0"/>
              <a:pPr/>
              <a:t>25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534508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78B977-DEAC-48E9-9256-9396B81AD507}" type="slidenum">
              <a:rPr lang="fr-FR" smtClean="0"/>
              <a:pPr/>
              <a:t>26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9415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2925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170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96467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657881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62886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9605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86779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238360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64756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6690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100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6193F1-1238-4359-98CA-AC8DE3481915}" type="datetimeFigureOut">
              <a:rPr lang="fr-FR" smtClean="0"/>
              <a:pPr/>
              <a:t>15/04/2021</a:t>
            </a:fld>
            <a:endParaRPr lang="fr-F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AA718-2FDD-4A83-B212-D9B6B9D9D5E5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824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14/relationships/chartEx" Target="../charts/chartEx1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microsoft.com/office/2014/relationships/chartEx" Target="../charts/chartEx2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jpeg"/><Relationship Id="rId4" Type="http://schemas.openxmlformats.org/officeDocument/2006/relationships/image" Target="../media/image1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7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77556" y="3585277"/>
            <a:ext cx="7332746" cy="168902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</a:rPr>
              <a:t>Résultats de </a:t>
            </a:r>
            <a:r>
              <a:rPr lang="en-US" sz="2000" b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</a:rPr>
              <a:t>l’Opération</a:t>
            </a:r>
            <a:r>
              <a:rPr lang="en-US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</a:rPr>
              <a:t> de</a:t>
            </a:r>
            <a:r>
              <a:rPr lang="fr-FR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</a:rPr>
              <a:t> lutte contre la criminalité Pharmaceutique </a:t>
            </a:r>
          </a:p>
          <a:p>
            <a:pPr algn="ctr"/>
            <a:r>
              <a:rPr lang="fr-FR" sz="2000" b="1" spc="50" dirty="0">
                <a:ln w="9525" cap="flat" cmpd="sng" algn="ctr">
                  <a:noFill/>
                  <a:prstDash val="solid"/>
                  <a:round/>
                </a:ln>
                <a:solidFill>
                  <a:schemeClr val="tx1"/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merican Typewriter" panose="02090604020004020304" pitchFamily="18" charset="77"/>
                <a:ea typeface="Calibri" panose="020F0502020204030204" pitchFamily="34" charset="0"/>
                <a:cs typeface="Times New Roman" panose="02020603050405020304" pitchFamily="18" charset="0"/>
              </a:rPr>
              <a:t>« CRIPHARM 5 »</a:t>
            </a:r>
            <a:endParaRPr lang="fr-FR" sz="800" dirty="0">
              <a:ln w="9525" cap="flat" cmpd="sng" algn="ctr">
                <a:noFill/>
                <a:prstDash val="solid"/>
                <a:round/>
              </a:ln>
              <a:solidFill>
                <a:schemeClr val="tx1"/>
              </a:solidFill>
              <a:latin typeface="American Typewriter" panose="02090604020004020304" pitchFamily="18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fr-FR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erican Typewriter" panose="02090604020004020304" pitchFamily="18" charset="77"/>
              </a:rPr>
              <a:t>du 24 janvier au 22 février 2020</a:t>
            </a:r>
            <a:endParaRPr lang="fr-FR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erican Typewriter" panose="02090604020004020304" pitchFamily="18" charset="77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3" name="Subtitle 3"/>
          <p:cNvSpPr txBox="1">
            <a:spLocks/>
          </p:cNvSpPr>
          <p:nvPr/>
        </p:nvSpPr>
        <p:spPr>
          <a:xfrm>
            <a:off x="6302829" y="5643557"/>
            <a:ext cx="2668643" cy="1097235"/>
          </a:xfrm>
          <a:prstGeom prst="rect">
            <a:avLst/>
          </a:prstGeom>
          <a:blipFill rotWithShape="1">
            <a:blip r:embed="rId3">
              <a:duotone>
                <a:srgbClr val="FFFFFF"/>
                <a:srgbClr val="FFFFFF">
                  <a:shade val="91000"/>
                  <a:satMod val="105000"/>
                </a:srgbClr>
              </a:duotone>
            </a:blip>
            <a:tile tx="0" ty="0" sx="100000" sy="100000" flip="none" algn="tl"/>
          </a:blipFill>
          <a:ln>
            <a:noFill/>
          </a:ln>
          <a:effectLst/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tx1"/>
              </a:buClr>
              <a:buFont typeface="Wingdings" pitchFamily="2" charset="2"/>
              <a:buNone/>
              <a:defRPr sz="2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Présenté par 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lang="fr-FR" sz="1400" b="1" dirty="0"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Birame Sidy KANE</a:t>
            </a:r>
          </a:p>
          <a:p>
            <a:pPr marL="0" marR="0" lvl="0" indent="0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200"/>
              </a:spcAft>
              <a:buClr>
                <a:srgbClr val="FFFFFF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Directeur</a:t>
            </a:r>
            <a:r>
              <a:rPr kumimoji="0" lang="fr-FR" sz="1400" b="1" u="none" strike="noStrike" kern="1200" cap="none" spc="0" normalizeH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 d</a:t>
            </a:r>
            <a:r>
              <a:rPr kumimoji="0" lang="fr-FR" sz="1400" b="1" u="none" strike="noStrike" kern="1200" cap="none" spc="0" normalizeH="0" baseline="0" noProof="0" dirty="0">
                <a:ln>
                  <a:noFill/>
                </a:ln>
                <a:solidFill>
                  <a:srgbClr val="0F6FC6">
                    <a:lumMod val="50000"/>
                  </a:srgb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uLnTx/>
                <a:uFillTx/>
                <a:latin typeface="Arial Black" pitchFamily="34" charset="0"/>
                <a:ea typeface="+mj-ea"/>
                <a:cs typeface="+mj-cs"/>
              </a:rPr>
              <a:t>u BRLR-AO</a:t>
            </a:r>
            <a:endParaRPr kumimoji="0" lang="en-US" b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orbel" panose="020B0503020204020204"/>
              <a:ea typeface="+mj-ea"/>
              <a:cs typeface="+mj-cs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9609761-3EBA-E24D-82B9-92C2EC8875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4" t="26347" r="7024" b="22978"/>
          <a:stretch/>
        </p:blipFill>
        <p:spPr>
          <a:xfrm>
            <a:off x="222422" y="288387"/>
            <a:ext cx="2661474" cy="646331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15463EE7-221D-5D41-9773-93E6861406A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9" t="32053" r="5258" b="28604"/>
          <a:stretch/>
        </p:blipFill>
        <p:spPr>
          <a:xfrm>
            <a:off x="6206756" y="300745"/>
            <a:ext cx="2764716" cy="457200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509BA92E-7713-3547-8871-1C9ADBA9E5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343" y="2364189"/>
            <a:ext cx="1533173" cy="1157847"/>
          </a:xfrm>
          <a:prstGeom prst="rect">
            <a:avLst/>
          </a:prstGeom>
        </p:spPr>
      </p:pic>
      <p:sp>
        <p:nvSpPr>
          <p:cNvPr id="12" name="Titre 1">
            <a:extLst>
              <a:ext uri="{FF2B5EF4-FFF2-40B4-BE49-F238E27FC236}">
                <a16:creationId xmlns:a16="http://schemas.microsoft.com/office/drawing/2014/main" id="{C5E3DD4D-DC36-3548-8CF8-5BE0CDA9C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8140" y="1250838"/>
            <a:ext cx="8547720" cy="969867"/>
          </a:xfrm>
        </p:spPr>
        <p:txBody>
          <a:bodyPr>
            <a:noAutofit/>
          </a:bodyPr>
          <a:lstStyle/>
          <a:p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merican Typewriter Condensed" panose="02090606020004020304" pitchFamily="18" charset="77"/>
              </a:rPr>
              <a:t>24</a:t>
            </a:r>
            <a:r>
              <a:rPr lang="fr-FR" sz="2000" b="1" baseline="30000" dirty="0">
                <a:solidFill>
                  <a:schemeClr val="accent1">
                    <a:lumMod val="50000"/>
                  </a:schemeClr>
                </a:solidFill>
                <a:latin typeface="American Typewriter Condensed" panose="02090606020004020304" pitchFamily="18" charset="77"/>
              </a:rPr>
              <a:t>ème</a:t>
            </a:r>
            <a: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merican Typewriter Condensed" panose="02090606020004020304" pitchFamily="18" charset="77"/>
              </a:rPr>
              <a:t> REUNION DU COMITE DES EXPERTS DE LA CONFERENCE DES DIRECTEURS GENERAUX DES DOUANES DE LA REGION AOC</a:t>
            </a:r>
            <a:br>
              <a:rPr lang="fr-FR" sz="2000" b="1" dirty="0">
                <a:solidFill>
                  <a:schemeClr val="accent1">
                    <a:lumMod val="50000"/>
                  </a:schemeClr>
                </a:solidFill>
                <a:latin typeface="American Typewriter Condensed" panose="02090606020004020304" pitchFamily="18" charset="77"/>
              </a:rPr>
            </a:br>
            <a:r>
              <a:rPr lang="fr-FR" sz="2000" b="1" dirty="0">
                <a:solidFill>
                  <a:srgbClr val="FF0000"/>
                </a:solidFill>
                <a:latin typeface="American Typewriter Condensed" panose="02090606020004020304" pitchFamily="18" charset="77"/>
              </a:rPr>
              <a:t>les 14 et 15 avril, en ligne</a:t>
            </a:r>
          </a:p>
        </p:txBody>
      </p:sp>
    </p:spTree>
    <p:extLst>
      <p:ext uri="{BB962C8B-B14F-4D97-AF65-F5344CB8AC3E}">
        <p14:creationId xmlns:p14="http://schemas.microsoft.com/office/powerpoint/2010/main" val="1452981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1226"/>
            <a:ext cx="7886700" cy="136961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Coordination de l’Opération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11667" y="1143746"/>
            <a:ext cx="8932333" cy="5663028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L’unité de Coordination opérationnelle  (UCO) avait pour tâches :</a:t>
            </a:r>
          </a:p>
          <a:p>
            <a:pPr lvl="0" fontAlgn="base"/>
            <a:r>
              <a:rPr lang="fr-FR" dirty="0"/>
              <a:t>d’Assurer la coordination et la concertation régionales en termes d’échanges d’informations et de décisions opérationnelles ;</a:t>
            </a:r>
          </a:p>
          <a:p>
            <a:pPr marL="0" lvl="0" indent="0" fontAlgn="base">
              <a:buNone/>
            </a:pPr>
            <a:endParaRPr lang="fr-FR" dirty="0"/>
          </a:p>
          <a:p>
            <a:pPr lvl="0" fontAlgn="base"/>
            <a:r>
              <a:rPr lang="fr-FR" dirty="0"/>
              <a:t>de sensibiliser et accompagner les Correspondants nationaux (</a:t>
            </a:r>
            <a:r>
              <a:rPr lang="fr-FR" dirty="0" err="1"/>
              <a:t>CNs</a:t>
            </a:r>
            <a:r>
              <a:rPr lang="fr-FR" dirty="0"/>
              <a:t>) et les Points focaux  dans l’analyse, le profilage et l’introduction des données dans le </a:t>
            </a:r>
            <a:r>
              <a:rPr lang="fr-FR" dirty="0" err="1"/>
              <a:t>CENcomm</a:t>
            </a:r>
            <a:r>
              <a:rPr lang="fr-FR" dirty="0"/>
              <a:t>;</a:t>
            </a:r>
          </a:p>
          <a:p>
            <a:pPr marL="0" lvl="0" indent="0" fontAlgn="base">
              <a:buNone/>
            </a:pPr>
            <a:endParaRPr lang="fr-FR" dirty="0"/>
          </a:p>
          <a:p>
            <a:pPr lvl="0" fontAlgn="base"/>
            <a:r>
              <a:rPr lang="fr-FR" dirty="0"/>
              <a:t>D’émettre, de relayer et de veiller à la transmission d’informations (messages d’alerte, messages de réponse et messages de saisies) aux autres administrations intéressées après enrichissement éventuel ;</a:t>
            </a:r>
          </a:p>
          <a:p>
            <a:pPr marL="0" lvl="0" indent="0" fontAlgn="base">
              <a:buNone/>
            </a:pPr>
            <a:endParaRPr lang="fr-FR" dirty="0"/>
          </a:p>
          <a:p>
            <a:pPr lvl="0" fontAlgn="base"/>
            <a:r>
              <a:rPr lang="fr-FR" dirty="0"/>
              <a:t>d’élaborer et de diffuser à l’attention des participants des bulletins d’information quotidiens. </a:t>
            </a:r>
          </a:p>
          <a:p>
            <a:pPr marL="0" indent="0" algn="ctr">
              <a:buNone/>
            </a:pPr>
            <a:r>
              <a:rPr lang="fr-FR" dirty="0"/>
              <a:t> Au niveau national, la coordination a été assurée par les Correspondants Nationaux, les Points focaux désignés par les administrations ainsi que par les autres acteurs et partenaires de la région OMD/AOC.</a:t>
            </a:r>
          </a:p>
        </p:txBody>
      </p:sp>
    </p:spTree>
    <p:extLst>
      <p:ext uri="{BB962C8B-B14F-4D97-AF65-F5344CB8AC3E}">
        <p14:creationId xmlns:p14="http://schemas.microsoft.com/office/powerpoint/2010/main" val="280146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0126" y="101634"/>
            <a:ext cx="8761862" cy="886982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Coordination de l’Opération (suite)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56413" y="928582"/>
            <a:ext cx="712887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Production de 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10</a:t>
            </a:r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bulletins d’information quotidiens</a:t>
            </a:r>
          </a:p>
          <a:p>
            <a:pPr algn="ctr"/>
            <a:r>
              <a:rPr lang="fr-FR" sz="24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En Français, Anglais et Portugais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4880F05-CB15-2944-B6D6-65B48D5AB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1623" y="4297406"/>
            <a:ext cx="3892377" cy="2425857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5ABF1A2-2AE4-AE49-8D3A-146D7441F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645" y="4369991"/>
            <a:ext cx="3659445" cy="2280686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2047AC8-5213-AA44-8CC3-EC0E3326BD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318" y="1815564"/>
            <a:ext cx="3601996" cy="2244883"/>
          </a:xfrm>
          <a:prstGeom prst="rect">
            <a:avLst/>
          </a:prstGeom>
          <a:ln w="12700">
            <a:solidFill>
              <a:schemeClr val="accent4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89750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COMMUNICATION</a:t>
            </a:r>
            <a:br>
              <a:rPr lang="fr-FR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fr-FR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97812" y="1028642"/>
            <a:ext cx="7886700" cy="58651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BE" altLang="ja-JP" sz="1800" b="1" dirty="0">
                <a:ea typeface="MS PGothic" panose="020B0600070205080204" pitchFamily="34" charset="-128"/>
              </a:rPr>
              <a:t>Le secrétariat de l’OMD a mis à notre disposition l’Outil de communication sécurisée dénommé </a:t>
            </a:r>
            <a:r>
              <a:rPr lang="fr-BE" altLang="ja-JP" sz="1800" b="1" dirty="0">
                <a:solidFill>
                  <a:srgbClr val="00B0F0"/>
                </a:solidFill>
                <a:ea typeface="MS PGothic" panose="020B0600070205080204" pitchFamily="34" charset="-128"/>
              </a:rPr>
              <a:t>CENcomm.</a:t>
            </a:r>
          </a:p>
          <a:p>
            <a:pPr algn="ctr"/>
            <a:endParaRPr lang="fr-FR" sz="1800" dirty="0"/>
          </a:p>
        </p:txBody>
      </p:sp>
      <p:sp>
        <p:nvSpPr>
          <p:cNvPr id="5" name="ZoneTexte 4"/>
          <p:cNvSpPr txBox="1"/>
          <p:nvPr/>
        </p:nvSpPr>
        <p:spPr>
          <a:xfrm>
            <a:off x="6858001" y="2642120"/>
            <a:ext cx="2117194" cy="280076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Langues du </a:t>
            </a:r>
            <a:r>
              <a:rPr lang="fr-FR" sz="16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CENcomm</a:t>
            </a:r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fr-FR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F0"/>
                </a:solidFill>
              </a:rPr>
              <a:t>Anglais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F0"/>
                </a:solidFill>
              </a:rPr>
              <a:t>Français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00B0F0"/>
                </a:solidFill>
              </a:rPr>
              <a:t>Portugais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Espagnol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Allemand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Russe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Arabe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etc.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7F675FED-4258-5940-85FE-B75BBEEAE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67" y="1888620"/>
            <a:ext cx="6349836" cy="461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94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5910" y="146184"/>
            <a:ext cx="8847786" cy="793974"/>
          </a:xfrm>
        </p:spPr>
        <p:txBody>
          <a:bodyPr>
            <a:normAutofit/>
          </a:bodyPr>
          <a:lstStyle/>
          <a:p>
            <a:pPr lvl="0" algn="ctr"/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COMMUNICATION (suite)</a:t>
            </a:r>
            <a:endParaRPr lang="fr-FR" sz="3600" b="1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625788" y="957039"/>
            <a:ext cx="48260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Volume d’Informations échangées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1538243" y="1423511"/>
            <a:ext cx="54669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600">
                <a:solidFill>
                  <a:sysClr val="windowText" lastClr="000000"/>
                </a:solidFill>
              </a:defRPr>
            </a:pPr>
            <a:r>
              <a:rPr lang="fr-FR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Flux de messages échangés dans le </a:t>
            </a:r>
            <a:r>
              <a:rPr lang="fr-FR" b="1" dirty="0" err="1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CENcomm</a:t>
            </a:r>
            <a:r>
              <a:rPr lang="fr-FR" b="1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de CRIPHARM 5</a:t>
            </a:r>
            <a:r>
              <a:rPr lang="fr-FR" dirty="0">
                <a:solidFill>
                  <a:sysClr val="windowText" lastClr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BDC74C6-5F25-40A2-96A8-BFD2CC815E2F}"/>
              </a:ext>
            </a:extLst>
          </p:cNvPr>
          <p:cNvSpPr/>
          <p:nvPr/>
        </p:nvSpPr>
        <p:spPr>
          <a:xfrm>
            <a:off x="185656" y="6065764"/>
            <a:ext cx="3756156" cy="646331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En comparaison à CRIPHARM 3:</a:t>
            </a:r>
          </a:p>
          <a:p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82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utilisateurs et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7000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</a:rPr>
              <a:t> flux d’échanges</a:t>
            </a:r>
            <a:endParaRPr lang="fr-FR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87C1FCE2-142A-5E41-9F5A-318837608E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911" y="1880723"/>
            <a:ext cx="4932759" cy="3583385"/>
          </a:xfrm>
          <a:prstGeom prst="rect">
            <a:avLst/>
          </a:prstGeom>
          <a:ln w="28575">
            <a:solidFill>
              <a:srgbClr val="0070C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5902031" y="1812427"/>
            <a:ext cx="2290273" cy="600164"/>
          </a:xfrm>
          <a:prstGeom prst="rect">
            <a:avLst/>
          </a:prstGeom>
          <a:ln w="381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Plus de </a:t>
            </a:r>
            <a:r>
              <a:rPr lang="fr-FR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13994</a:t>
            </a:r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flux d’échanges</a:t>
            </a:r>
          </a:p>
          <a:p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via le CENcomm, </a:t>
            </a:r>
          </a:p>
          <a:p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entre les </a:t>
            </a:r>
            <a:r>
              <a:rPr lang="fr-FR" sz="1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96</a:t>
            </a:r>
            <a:r>
              <a:rPr lang="fr-FR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</a:rPr>
              <a:t> utilisateurs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Graphique 11">
                <a:extLst>
                  <a:ext uri="{FF2B5EF4-FFF2-40B4-BE49-F238E27FC236}">
                    <a16:creationId xmlns:a16="http://schemas.microsoft.com/office/drawing/2014/main" id="{FE8191DF-6F4F-FA40-BFB2-E64408F9069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76995933"/>
                  </p:ext>
                </p:extLst>
              </p:nvPr>
            </p:nvGraphicFramePr>
            <p:xfrm>
              <a:off x="5161660" y="2634334"/>
              <a:ext cx="3802036" cy="3889369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3"/>
              </a:graphicData>
            </a:graphic>
          </p:graphicFrame>
        </mc:Choice>
        <mc:Fallback xmlns="">
          <p:pic>
            <p:nvPicPr>
              <p:cNvPr id="12" name="Graphique 11">
                <a:extLst>
                  <a:ext uri="{FF2B5EF4-FFF2-40B4-BE49-F238E27FC236}">
                    <a16:creationId xmlns:a16="http://schemas.microsoft.com/office/drawing/2014/main" id="{FE8191DF-6F4F-FA40-BFB2-E64408F906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161660" y="2634334"/>
                <a:ext cx="3802036" cy="3889369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49535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6930"/>
            <a:ext cx="8963696" cy="109074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</a:t>
            </a:r>
            <a:endParaRPr lang="fr-FR" sz="3600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3175070" y="1097676"/>
            <a:ext cx="520366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fr-FR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Répartition des 314 saisies réalisées</a:t>
            </a:r>
          </a:p>
          <a:p>
            <a:pPr marL="0" lvl="1" algn="ctr"/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Au total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314 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Saisies / contre </a:t>
            </a:r>
            <a:r>
              <a:rPr lang="fr-F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219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 en 2019</a:t>
            </a:r>
          </a:p>
        </p:txBody>
      </p:sp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43B22105-F766-0B44-BDE7-28662EE808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6594208"/>
              </p:ext>
            </p:extLst>
          </p:nvPr>
        </p:nvGraphicFramePr>
        <p:xfrm>
          <a:off x="2452643" y="2269228"/>
          <a:ext cx="6520441" cy="4011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C1BFC64E-C810-EC4F-A1D9-B3E82FFFAF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821027"/>
              </p:ext>
            </p:extLst>
          </p:nvPr>
        </p:nvGraphicFramePr>
        <p:xfrm>
          <a:off x="213644" y="2269228"/>
          <a:ext cx="2061257" cy="4011930"/>
        </p:xfrm>
        <a:graphic>
          <a:graphicData uri="http://schemas.openxmlformats.org/drawingml/2006/table">
            <a:tbl>
              <a:tblPr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657885">
                  <a:extLst>
                    <a:ext uri="{9D8B030D-6E8A-4147-A177-3AD203B41FA5}">
                      <a16:colId xmlns:a16="http://schemas.microsoft.com/office/drawing/2014/main" val="3148387574"/>
                    </a:ext>
                  </a:extLst>
                </a:gridCol>
                <a:gridCol w="403372">
                  <a:extLst>
                    <a:ext uri="{9D8B030D-6E8A-4147-A177-3AD203B41FA5}">
                      <a16:colId xmlns:a16="http://schemas.microsoft.com/office/drawing/2014/main" val="778618041"/>
                    </a:ext>
                  </a:extLst>
                </a:gridCol>
              </a:tblGrid>
              <a:tr h="182785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SAISIES PAR PAYS</a:t>
                      </a: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978740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GABON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42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48895059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COTE D'IVOIRE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39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248715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RDC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36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89987234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SENEGAL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27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79936107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TOGO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25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77240797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GAMBIE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25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67345542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NIGER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23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11953937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MALI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22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49910557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CAMEROUN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22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6262574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CENTRAFRIQUE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21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0961962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BENIN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12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3027355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BURKINA FASO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11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40259199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LIBERIA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3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30489176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GUINEE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3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85254294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NIGERIA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2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9853550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CAP-VERT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1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7653878"/>
                  </a:ext>
                </a:extLst>
              </a:tr>
              <a:tr h="182785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TOTAL</a:t>
                      </a: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314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49665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66464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183"/>
            <a:ext cx="8963696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sz="3600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349297" y="1210136"/>
            <a:ext cx="57209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fr-FR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Evolution du nombre de saisies par an</a:t>
            </a:r>
          </a:p>
        </p:txBody>
      </p:sp>
      <p:graphicFrame>
        <p:nvGraphicFramePr>
          <p:cNvPr id="7" name="Graphique 6">
            <a:extLst>
              <a:ext uri="{FF2B5EF4-FFF2-40B4-BE49-F238E27FC236}">
                <a16:creationId xmlns:a16="http://schemas.microsoft.com/office/drawing/2014/main" id="{140D8E32-143B-104D-8B80-DF813590EED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5522321"/>
              </p:ext>
            </p:extLst>
          </p:nvPr>
        </p:nvGraphicFramePr>
        <p:xfrm>
          <a:off x="3255948" y="2008261"/>
          <a:ext cx="5734228" cy="41124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4023749F-8980-D642-B3D2-D64B93EDC9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2740711"/>
              </p:ext>
            </p:extLst>
          </p:nvPr>
        </p:nvGraphicFramePr>
        <p:xfrm>
          <a:off x="90152" y="2008261"/>
          <a:ext cx="3021531" cy="4112426"/>
        </p:xfrm>
        <a:graphic>
          <a:graphicData uri="http://schemas.openxmlformats.org/drawingml/2006/table">
            <a:tbl>
              <a:tblPr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tableStyleId>{16D9F66E-5EB9-4882-86FB-DCBF35E3C3E4}</a:tableStyleId>
              </a:tblPr>
              <a:tblGrid>
                <a:gridCol w="765441">
                  <a:extLst>
                    <a:ext uri="{9D8B030D-6E8A-4147-A177-3AD203B41FA5}">
                      <a16:colId xmlns:a16="http://schemas.microsoft.com/office/drawing/2014/main" val="1125202591"/>
                    </a:ext>
                  </a:extLst>
                </a:gridCol>
                <a:gridCol w="1116351">
                  <a:extLst>
                    <a:ext uri="{9D8B030D-6E8A-4147-A177-3AD203B41FA5}">
                      <a16:colId xmlns:a16="http://schemas.microsoft.com/office/drawing/2014/main" val="2467986837"/>
                    </a:ext>
                  </a:extLst>
                </a:gridCol>
                <a:gridCol w="618446">
                  <a:extLst>
                    <a:ext uri="{9D8B030D-6E8A-4147-A177-3AD203B41FA5}">
                      <a16:colId xmlns:a16="http://schemas.microsoft.com/office/drawing/2014/main" val="3851570914"/>
                    </a:ext>
                  </a:extLst>
                </a:gridCol>
                <a:gridCol w="521293">
                  <a:extLst>
                    <a:ext uri="{9D8B030D-6E8A-4147-A177-3AD203B41FA5}">
                      <a16:colId xmlns:a16="http://schemas.microsoft.com/office/drawing/2014/main" val="135373719"/>
                    </a:ext>
                  </a:extLst>
                </a:gridCol>
              </a:tblGrid>
              <a:tr h="654250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Code opération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Période de l’opération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Base de l’UCO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Saisies </a:t>
                      </a:r>
                    </a:p>
                    <a:p>
                      <a:pPr algn="ctr" fontAlgn="ctr"/>
                      <a:r>
                        <a:rPr lang="fr-FR" sz="11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réalisées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508027402"/>
                  </a:ext>
                </a:extLst>
              </a:tr>
              <a:tr h="8598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CRIPHARM 1</a:t>
                      </a:r>
                      <a:b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</a:b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27 janvier - 16 février 2016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DAKAR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78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180388222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CRIPHARM 2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29 janvier - 21 février 2017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Kinshasa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82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372779011"/>
                  </a:ext>
                </a:extLst>
              </a:tr>
              <a:tr h="859871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CRIPHARM 3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2 - 11 avril 2018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Abidjan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60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36090944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CRIPHARM 4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25 janvier - 23 février 2019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Lomé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219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85768089"/>
                  </a:ext>
                </a:extLst>
              </a:tr>
              <a:tr h="579478"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CRIPHARM 5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24 janvier - 22 février 2020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Banjul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05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314</a:t>
                      </a:r>
                      <a:endParaRPr lang="fr-FR" sz="105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33692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54926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183"/>
            <a:ext cx="8963696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549589" y="986672"/>
            <a:ext cx="787427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fr-FR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Quantité totale de marchandises saisies</a:t>
            </a:r>
          </a:p>
        </p:txBody>
      </p: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8BDCD749-FA26-8441-B336-3014C208245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750291"/>
              </p:ext>
            </p:extLst>
          </p:nvPr>
        </p:nvGraphicFramePr>
        <p:xfrm>
          <a:off x="1738586" y="1996966"/>
          <a:ext cx="6175704" cy="324769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67537">
                  <a:extLst>
                    <a:ext uri="{9D8B030D-6E8A-4147-A177-3AD203B41FA5}">
                      <a16:colId xmlns:a16="http://schemas.microsoft.com/office/drawing/2014/main" val="2262135560"/>
                    </a:ext>
                  </a:extLst>
                </a:gridCol>
                <a:gridCol w="108167">
                  <a:extLst>
                    <a:ext uri="{9D8B030D-6E8A-4147-A177-3AD203B41FA5}">
                      <a16:colId xmlns:a16="http://schemas.microsoft.com/office/drawing/2014/main" val="395963150"/>
                    </a:ext>
                  </a:extLst>
                </a:gridCol>
              </a:tblGrid>
              <a:tr h="1004516">
                <a:tc>
                  <a:txBody>
                    <a:bodyPr/>
                    <a:lstStyle/>
                    <a:p>
                      <a:pPr marL="457200" indent="-457200" algn="l" fontAlgn="b">
                        <a:buFont typeface="Wingdings" pitchFamily="2" charset="2"/>
                        <a:buChar char="q"/>
                      </a:pPr>
                      <a:r>
                        <a:rPr lang="fr-FR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177.907  KG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1" i="0" u="none" strike="noStrike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 </a:t>
                      </a:r>
                    </a:p>
                  </a:txBody>
                  <a:tcPr marL="9525" marR="9525" marT="9525" marB="0" anchor="b"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761267187"/>
                  </a:ext>
                </a:extLst>
              </a:tr>
              <a:tr h="1238659">
                <a:tc gridSpan="2">
                  <a:txBody>
                    <a:bodyPr/>
                    <a:lstStyle/>
                    <a:p>
                      <a:pPr marL="457200" indent="-457200" algn="l" fontAlgn="b">
                        <a:buFont typeface="Wingdings" pitchFamily="2" charset="2"/>
                        <a:buChar char="q"/>
                      </a:pPr>
                      <a:r>
                        <a:rPr lang="fr-FR" sz="2800" b="1" i="0" u="none" strike="noStrike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30.257.415  PIECES</a:t>
                      </a:r>
                      <a:endParaRPr lang="fr-FR" sz="2800" b="1" i="0" u="none" strike="noStrike" dirty="0">
                        <a:solidFill>
                          <a:srgbClr val="C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949897"/>
                  </a:ext>
                </a:extLst>
              </a:tr>
              <a:tr h="1004516">
                <a:tc gridSpan="2">
                  <a:txBody>
                    <a:bodyPr/>
                    <a:lstStyle/>
                    <a:p>
                      <a:pPr marL="457200" indent="-457200" algn="l" fontAlgn="b">
                        <a:buFont typeface="Wingdings" pitchFamily="2" charset="2"/>
                        <a:buChar char="q"/>
                      </a:pPr>
                      <a:r>
                        <a:rPr lang="fr-FR" sz="2800" b="1" i="0" u="none" strike="noStrike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36.738  LITRES</a:t>
                      </a:r>
                    </a:p>
                  </a:txBody>
                  <a:tcPr marL="9525" marR="9525" marT="9525" marB="0" anchor="b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96346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85857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5653" y="-30447"/>
            <a:ext cx="7212691" cy="856044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sz="3600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0" y="572573"/>
            <a:ext cx="484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fr-F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Domaines d’infraction identifiés</a:t>
            </a:r>
          </a:p>
        </p:txBody>
      </p:sp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335A4544-D7BB-7945-BC84-EB49FDEC54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5231573"/>
              </p:ext>
            </p:extLst>
          </p:nvPr>
        </p:nvGraphicFramePr>
        <p:xfrm>
          <a:off x="74140" y="1120401"/>
          <a:ext cx="4028303" cy="5649437"/>
        </p:xfrm>
        <a:graphic>
          <a:graphicData uri="http://schemas.openxmlformats.org/drawingml/2006/table">
            <a:tbl>
              <a:tblPr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{08FB837D-C827-4EFA-A057-4D05807E0F7C}</a:tableStyleId>
              </a:tblPr>
              <a:tblGrid>
                <a:gridCol w="4028303">
                  <a:extLst>
                    <a:ext uri="{9D8B030D-6E8A-4147-A177-3AD203B41FA5}">
                      <a16:colId xmlns:a16="http://schemas.microsoft.com/office/drawing/2014/main" val="2278275024"/>
                    </a:ext>
                  </a:extLst>
                </a:gridCol>
              </a:tblGrid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</a:rPr>
                        <a:t>MEDICAMENTS ET PRODUITS DE LA MEDECINE</a:t>
                      </a: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554570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57.823 KG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795173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16.510.706 PIECES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1301788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18172 LITRES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91137948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ea typeface="+mn-ea"/>
                          <a:cs typeface="+mn-cs"/>
                        </a:rPr>
                        <a:t>CIGARETTES</a:t>
                      </a: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35630036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15.880.878 PIECES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8954744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ea typeface="+mn-ea"/>
                          <a:cs typeface="+mn-cs"/>
                        </a:rPr>
                        <a:t>DROGUES</a:t>
                      </a:r>
                      <a:endParaRPr lang="fr-FR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merican Typewriter Condensed" panose="02090606020004020304" pitchFamily="18" charset="77"/>
                        <a:ea typeface="+mn-ea"/>
                        <a:cs typeface="+mn-cs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545813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22.405 KG CANNABIS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138714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413 KG COCAINE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12432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112 KG TRAMADOL</a:t>
                      </a:r>
                      <a:endParaRPr lang="fr-FR" sz="1200" b="1" i="0" u="none" strike="noStrike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3784050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ea typeface="+mn-ea"/>
                          <a:cs typeface="+mn-cs"/>
                        </a:rPr>
                        <a:t>CITES</a:t>
                      </a:r>
                      <a:endParaRPr lang="fr-FR" sz="1200" b="1" i="0" u="none" strike="noStrike" kern="1200" dirty="0">
                        <a:solidFill>
                          <a:srgbClr val="C00000"/>
                        </a:solidFill>
                        <a:effectLst/>
                        <a:latin typeface="American Typewriter Condensed" panose="02090606020004020304" pitchFamily="18" charset="77"/>
                        <a:ea typeface="+mn-ea"/>
                        <a:cs typeface="+mn-cs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2697562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357 PIECES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9851383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ea typeface="+mn-ea"/>
                          <a:cs typeface="+mn-cs"/>
                        </a:rPr>
                        <a:t>ARMES ET EXPLOISIFS</a:t>
                      </a: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671922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2.075 KG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6296572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9.789 PIECES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594164"/>
                  </a:ext>
                </a:extLst>
              </a:tr>
              <a:tr h="22918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ea typeface="+mn-ea"/>
                          <a:cs typeface="+mn-cs"/>
                        </a:rPr>
                        <a:t>MATIERES DANGEREUSES</a:t>
                      </a: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280022"/>
                  </a:ext>
                </a:extLst>
              </a:tr>
              <a:tr h="22831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5.812 KG</a:t>
                      </a:r>
                      <a:endParaRPr lang="fr-FR" sz="14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5774772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ea typeface="+mn-ea"/>
                          <a:cs typeface="+mn-cs"/>
                        </a:rPr>
                        <a:t>SUBSTANCES APPAUVRISSANT LA COUCHE D'OZONE</a:t>
                      </a: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5176087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13.087 KG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9074184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ea typeface="+mn-ea"/>
                          <a:cs typeface="+mn-cs"/>
                        </a:rPr>
                        <a:t>COSMETIQUES</a:t>
                      </a: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7271839"/>
                  </a:ext>
                </a:extLst>
              </a:tr>
              <a:tr h="22831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57.171 KG</a:t>
                      </a:r>
                      <a:endParaRPr lang="fr-FR" sz="14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4984050"/>
                  </a:ext>
                </a:extLst>
              </a:tr>
              <a:tr h="22831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58 LITRES</a:t>
                      </a:r>
                      <a:endParaRPr lang="fr-FR" sz="1400" b="1" i="0" u="none" strike="noStrike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95012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ea typeface="+mn-ea"/>
                          <a:cs typeface="+mn-cs"/>
                        </a:rPr>
                        <a:t>BOISSONS ALCOOLISEES</a:t>
                      </a: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6055364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30.926 LITRES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8255779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fr-FR" sz="1400" b="1" i="0" u="none" strike="noStrike" kern="1200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ea typeface="+mn-ea"/>
                          <a:cs typeface="+mn-cs"/>
                        </a:rPr>
                        <a:t>MEDECINE VETERINAIRE</a:t>
                      </a: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4407564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500 KG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84848131"/>
                  </a:ext>
                </a:extLst>
              </a:tr>
              <a:tr h="199975"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24.452 PIECES</a:t>
                      </a:r>
                      <a:endParaRPr lang="fr-FR" sz="1200" b="1" i="0" u="none" strike="noStrike" dirty="0">
                        <a:solidFill>
                          <a:srgbClr val="FF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1713" marR="1713" marT="1713" marB="0" anchor="b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82750610"/>
                  </a:ext>
                </a:extLst>
              </a:tr>
            </a:tbl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4F4B9B4C-BA79-8D44-A18D-6B2229C45AF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25535167"/>
              </p:ext>
            </p:extLst>
          </p:nvPr>
        </p:nvGraphicFramePr>
        <p:xfrm>
          <a:off x="4263081" y="1631092"/>
          <a:ext cx="4940873" cy="50785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416208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203"/>
            <a:ext cx="8963696" cy="92610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sz="3600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-15367" y="885838"/>
            <a:ext cx="9100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Répartition du nombre d’articles saisis en fonction des moyens de dissimulation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35642715-05E3-4048-83A6-5F17369D0E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9756126"/>
              </p:ext>
            </p:extLst>
          </p:nvPr>
        </p:nvGraphicFramePr>
        <p:xfrm>
          <a:off x="180305" y="1722448"/>
          <a:ext cx="2785395" cy="4528558"/>
        </p:xfrm>
        <a:graphic>
          <a:graphicData uri="http://schemas.openxmlformats.org/drawingml/2006/table">
            <a:tbl>
              <a:tblPr>
                <a:effectLst>
                  <a:outerShdw blurRad="50800" dist="38100" dir="2700000" sx="103000" sy="103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44845">
                  <a:extLst>
                    <a:ext uri="{9D8B030D-6E8A-4147-A177-3AD203B41FA5}">
                      <a16:colId xmlns:a16="http://schemas.microsoft.com/office/drawing/2014/main" val="3219491379"/>
                    </a:ext>
                  </a:extLst>
                </a:gridCol>
                <a:gridCol w="1255576">
                  <a:extLst>
                    <a:ext uri="{9D8B030D-6E8A-4147-A177-3AD203B41FA5}">
                      <a16:colId xmlns:a16="http://schemas.microsoft.com/office/drawing/2014/main" val="1750076320"/>
                    </a:ext>
                  </a:extLst>
                </a:gridCol>
                <a:gridCol w="384974">
                  <a:extLst>
                    <a:ext uri="{9D8B030D-6E8A-4147-A177-3AD203B41FA5}">
                      <a16:colId xmlns:a16="http://schemas.microsoft.com/office/drawing/2014/main" val="4231339834"/>
                    </a:ext>
                  </a:extLst>
                </a:gridCol>
              </a:tblGrid>
              <a:tr h="400030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Dans les bagages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Bagages à main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4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88569183"/>
                  </a:ext>
                </a:extLst>
              </a:tr>
              <a:tr h="34404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fourre tout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31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1013407"/>
                  </a:ext>
                </a:extLst>
              </a:tr>
              <a:tr h="34404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valises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8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2342680"/>
                  </a:ext>
                </a:extLst>
              </a:tr>
              <a:tr h="3440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Dans le fret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Aérien</a:t>
                      </a:r>
                      <a:endParaRPr lang="fr-FR" sz="12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60630602"/>
                  </a:ext>
                </a:extLst>
              </a:tr>
              <a:tr h="34404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Routier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15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1682729"/>
                  </a:ext>
                </a:extLst>
              </a:tr>
              <a:tr h="34404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maritime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7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612858"/>
                  </a:ext>
                </a:extLst>
              </a:tr>
              <a:tr h="34404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Postal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5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6967925"/>
                  </a:ext>
                </a:extLst>
              </a:tr>
              <a:tr h="344044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Dans les dépôts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103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6559189"/>
                  </a:ext>
                </a:extLst>
              </a:tr>
              <a:tr h="344044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Dans le moyen de transport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Véhicule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61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5002"/>
                  </a:ext>
                </a:extLst>
              </a:tr>
              <a:tr h="34404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Bus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44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73582050"/>
                  </a:ext>
                </a:extLst>
              </a:tr>
              <a:tr h="34404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Motocycles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32</a:t>
                      </a:r>
                      <a:endParaRPr lang="fr-FR" sz="14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73131696"/>
                  </a:ext>
                </a:extLst>
              </a:tr>
              <a:tr h="34404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Camion</a:t>
                      </a:r>
                      <a:endParaRPr lang="fr-FR" sz="12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FF0000"/>
                          </a:solidFill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149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39880765"/>
                  </a:ext>
                </a:extLst>
              </a:tr>
              <a:tr h="344044">
                <a:tc gridSpan="2"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solidFill>
                            <a:srgbClr val="C00000"/>
                          </a:solidFill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Sur la personne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 fontAlgn="b"/>
                      <a:endParaRPr lang="fr-FR" sz="14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400" b="1" i="0" u="none" strike="noStrike" dirty="0">
                          <a:effectLst/>
                          <a:latin typeface="American Typewriter Condensed" panose="02090606020004020304" pitchFamily="18" charset="77"/>
                          <a:cs typeface="Arial" panose="020B0604020202020204" pitchFamily="34" charset="0"/>
                        </a:rPr>
                        <a:t>11</a:t>
                      </a:r>
                      <a:endParaRPr lang="fr-FR" sz="14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851068"/>
                  </a:ext>
                </a:extLst>
              </a:tr>
            </a:tbl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1BAB4655-1AAA-D046-9666-FE7CD821FF4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43445640"/>
              </p:ext>
            </p:extLst>
          </p:nvPr>
        </p:nvGraphicFramePr>
        <p:xfrm>
          <a:off x="3423427" y="1439110"/>
          <a:ext cx="3672831" cy="24489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phique 10">
            <a:extLst>
              <a:ext uri="{FF2B5EF4-FFF2-40B4-BE49-F238E27FC236}">
                <a16:creationId xmlns:a16="http://schemas.microsoft.com/office/drawing/2014/main" id="{5D9C92BF-F904-7A4F-8D54-B05FBA783D9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1477492"/>
              </p:ext>
            </p:extLst>
          </p:nvPr>
        </p:nvGraphicFramePr>
        <p:xfrm>
          <a:off x="4378817" y="4225421"/>
          <a:ext cx="4675031" cy="25359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698479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203"/>
            <a:ext cx="8963696" cy="92610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sz="3600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1697489" y="1001995"/>
            <a:ext cx="55082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Principaux lieux de saisie des marchandises</a:t>
            </a:r>
          </a:p>
        </p:txBody>
      </p:sp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2AC7BE69-54B0-5042-814A-738627422B8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68788460"/>
              </p:ext>
            </p:extLst>
          </p:nvPr>
        </p:nvGraphicFramePr>
        <p:xfrm>
          <a:off x="3438659" y="1661375"/>
          <a:ext cx="5293217" cy="48656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Tableau 4">
            <a:extLst>
              <a:ext uri="{FF2B5EF4-FFF2-40B4-BE49-F238E27FC236}">
                <a16:creationId xmlns:a16="http://schemas.microsoft.com/office/drawing/2014/main" id="{8E762D74-ECA5-8544-BD61-27132A9BF1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9997857"/>
              </p:ext>
            </p:extLst>
          </p:nvPr>
        </p:nvGraphicFramePr>
        <p:xfrm>
          <a:off x="445195" y="2206677"/>
          <a:ext cx="2310884" cy="2944871"/>
        </p:xfrm>
        <a:graphic>
          <a:graphicData uri="http://schemas.openxmlformats.org/drawingml/2006/table">
            <a:tbl>
              <a:tblPr>
                <a:effectLst>
                  <a:outerShdw blurRad="50800" dist="38100" dir="18900000" sx="104000" sy="104000" algn="bl" rotWithShape="0">
                    <a:prstClr val="black">
                      <a:alpha val="40000"/>
                    </a:prstClr>
                  </a:outerShdw>
                </a:effectLst>
                <a:tableStyleId>{775DCB02-9BB8-47FD-8907-85C794F793BA}</a:tableStyleId>
              </a:tblPr>
              <a:tblGrid>
                <a:gridCol w="1502095">
                  <a:extLst>
                    <a:ext uri="{9D8B030D-6E8A-4147-A177-3AD203B41FA5}">
                      <a16:colId xmlns:a16="http://schemas.microsoft.com/office/drawing/2014/main" val="1721563371"/>
                    </a:ext>
                  </a:extLst>
                </a:gridCol>
                <a:gridCol w="808789">
                  <a:extLst>
                    <a:ext uri="{9D8B030D-6E8A-4147-A177-3AD203B41FA5}">
                      <a16:colId xmlns:a16="http://schemas.microsoft.com/office/drawing/2014/main" val="1233728305"/>
                    </a:ext>
                  </a:extLst>
                </a:gridCol>
              </a:tblGrid>
              <a:tr h="5105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Aéroport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6,40%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3068937"/>
                  </a:ext>
                </a:extLst>
              </a:tr>
              <a:tr h="5105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Intérieur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58,90%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20546584"/>
                  </a:ext>
                </a:extLst>
              </a:tr>
              <a:tr h="902607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Frontières terrestres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29%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2670416"/>
                  </a:ext>
                </a:extLst>
              </a:tr>
              <a:tr h="5105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Colis postaux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0,90%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88245406"/>
                  </a:ext>
                </a:extLst>
              </a:tr>
              <a:tr h="510566"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>
                          <a:effectLst/>
                          <a:latin typeface="American Typewriter Condensed" panose="02090606020004020304" pitchFamily="18" charset="77"/>
                        </a:rPr>
                        <a:t>Ports</a:t>
                      </a:r>
                      <a:endParaRPr lang="fr-FR" sz="1600" b="1" i="0" u="none" strike="noStrike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600" b="1" i="0" u="none" strike="noStrike" dirty="0">
                          <a:effectLst/>
                          <a:latin typeface="American Typewriter Condensed" panose="02090606020004020304" pitchFamily="18" charset="77"/>
                        </a:rPr>
                        <a:t>4,40%</a:t>
                      </a:r>
                      <a:endParaRPr lang="fr-FR" sz="1600" b="1" i="0" u="none" strike="noStrike" dirty="0">
                        <a:solidFill>
                          <a:srgbClr val="000000"/>
                        </a:solidFill>
                        <a:effectLst/>
                        <a:latin typeface="American Typewriter Condensed" panose="02090606020004020304" pitchFamily="18" charset="77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97464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90141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 algn="ctr"/>
            <a:r>
              <a:rPr lang="fr-FR" b="1" dirty="0">
                <a:solidFill>
                  <a:srgbClr val="2E74B5"/>
                </a:solidFill>
                <a:latin typeface="Impact" panose="020B080603090205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Plan</a:t>
            </a:r>
            <a:br>
              <a:rPr lang="fr-FR" sz="1400" dirty="0"/>
            </a:br>
            <a:endParaRPr lang="fr-FR" dirty="0"/>
          </a:p>
        </p:txBody>
      </p:sp>
      <p:sp>
        <p:nvSpPr>
          <p:cNvPr id="5" name="Espace réservé du contenu 4"/>
          <p:cNvSpPr>
            <a:spLocks noGrp="1"/>
          </p:cNvSpPr>
          <p:nvPr>
            <p:ph idx="1"/>
          </p:nvPr>
        </p:nvSpPr>
        <p:spPr>
          <a:xfrm>
            <a:off x="535413" y="1343375"/>
            <a:ext cx="7796738" cy="3493545"/>
          </a:xfrm>
        </p:spPr>
        <p:txBody>
          <a:bodyPr>
            <a:noAutofit/>
          </a:bodyPr>
          <a:lstStyle/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fr-FR" sz="3000" b="1" dirty="0"/>
              <a:t>Introduction et objectifs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fr-FR" sz="3000" b="1" dirty="0"/>
              <a:t>Déroulement et coordination de l’Opération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fr-FR" sz="3000" b="1" dirty="0"/>
              <a:t>Communication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fr-FR" sz="3000" b="1" dirty="0"/>
              <a:t>Résultats</a:t>
            </a:r>
          </a:p>
          <a:p>
            <a:pPr marL="571500" indent="-571500">
              <a:lnSpc>
                <a:spcPct val="150000"/>
              </a:lnSpc>
              <a:buFont typeface="+mj-lt"/>
              <a:buAutoNum type="arabicPeriod"/>
            </a:pPr>
            <a:r>
              <a:rPr lang="fr-FR" sz="3000" b="1" dirty="0"/>
              <a:t>Conclusion</a:t>
            </a:r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409433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-409433" y="3752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57BF989-EC0B-0041-A9FC-16E79B401E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253" y="4761187"/>
            <a:ext cx="2474274" cy="1737256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3B4BA523-3D95-694E-9E67-8256DCA352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461" y="4836920"/>
            <a:ext cx="2478376" cy="187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4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203"/>
            <a:ext cx="8963696" cy="926106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sz="3600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805431" y="1001995"/>
            <a:ext cx="7292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Dernier pays de provenance connu des médicaments saisis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Graphique 7">
                <a:extLst>
                  <a:ext uri="{FF2B5EF4-FFF2-40B4-BE49-F238E27FC236}">
                    <a16:creationId xmlns:a16="http://schemas.microsoft.com/office/drawing/2014/main" id="{E8A1746D-AF13-4FB2-B45D-532448900DC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957354062"/>
                  </p:ext>
                </p:extLst>
              </p:nvPr>
            </p:nvGraphicFramePr>
            <p:xfrm>
              <a:off x="635000" y="2057399"/>
              <a:ext cx="7924800" cy="4385728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8" name="Graphique 7">
                <a:extLst>
                  <a:ext uri="{FF2B5EF4-FFF2-40B4-BE49-F238E27FC236}">
                    <a16:creationId xmlns:a16="http://schemas.microsoft.com/office/drawing/2014/main" id="{E8A1746D-AF13-4FB2-B45D-532448900D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000" y="2057399"/>
                <a:ext cx="7924800" cy="438572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4338158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203"/>
            <a:ext cx="8963696" cy="92610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3558592" y="1001995"/>
            <a:ext cx="178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Médicaments</a:t>
            </a:r>
          </a:p>
        </p:txBody>
      </p:sp>
      <p:pic>
        <p:nvPicPr>
          <p:cNvPr id="5" name="Image 4" descr="Une image contenant intérieur, encombré&#10;&#10;Description générée automatiquement">
            <a:extLst>
              <a:ext uri="{FF2B5EF4-FFF2-40B4-BE49-F238E27FC236}">
                <a16:creationId xmlns:a16="http://schemas.microsoft.com/office/drawing/2014/main" id="{568608A4-EAAF-EC42-BBE4-C8A95B46D3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1578444"/>
            <a:ext cx="3712028" cy="5133354"/>
          </a:xfrm>
          <a:prstGeom prst="rect">
            <a:avLst/>
          </a:prstGeom>
        </p:spPr>
      </p:pic>
      <p:pic>
        <p:nvPicPr>
          <p:cNvPr id="8" name="Image 7" descr="Une image contenant texte, intérieur, personne&#10;&#10;Description générée automatiquement">
            <a:extLst>
              <a:ext uri="{FF2B5EF4-FFF2-40B4-BE49-F238E27FC236}">
                <a16:creationId xmlns:a16="http://schemas.microsoft.com/office/drawing/2014/main" id="{64817B63-B877-664D-AA48-13E33A3EE6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3" t="9890" r="40216" b="26166"/>
          <a:stretch/>
        </p:blipFill>
        <p:spPr>
          <a:xfrm rot="1255422">
            <a:off x="1532507" y="1199971"/>
            <a:ext cx="1153886" cy="232954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E346FBA1-6A56-E04F-9DA1-692BFBB406C5}"/>
              </a:ext>
            </a:extLst>
          </p:cNvPr>
          <p:cNvSpPr txBox="1"/>
          <p:nvPr/>
        </p:nvSpPr>
        <p:spPr>
          <a:xfrm>
            <a:off x="90152" y="6379024"/>
            <a:ext cx="3712028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Médicaments venant d’Inde saisis en RDC</a:t>
            </a:r>
          </a:p>
        </p:txBody>
      </p:sp>
      <p:pic>
        <p:nvPicPr>
          <p:cNvPr id="17" name="Image 16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EC5318F6-7198-5642-8ED3-E8BE47C2F5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320" y="1402105"/>
            <a:ext cx="4208072" cy="5453573"/>
          </a:xfrm>
          <a:prstGeom prst="rect">
            <a:avLst/>
          </a:prstGeom>
        </p:spPr>
      </p:pic>
      <p:pic>
        <p:nvPicPr>
          <p:cNvPr id="19" name="Image 18" descr="Une image contenant personne, intérieur, main, plastique&#10;&#10;Description générée automatiquement">
            <a:extLst>
              <a:ext uri="{FF2B5EF4-FFF2-40B4-BE49-F238E27FC236}">
                <a16:creationId xmlns:a16="http://schemas.microsoft.com/office/drawing/2014/main" id="{4B3118CD-851C-6347-8EFB-1BE6FD085AD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" t="18118" r="-91" b="22684"/>
          <a:stretch/>
        </p:blipFill>
        <p:spPr>
          <a:xfrm rot="661394">
            <a:off x="4735171" y="2719307"/>
            <a:ext cx="1783799" cy="1878876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23133F3-7E75-4444-8ABA-E1B20947862E}"/>
              </a:ext>
            </a:extLst>
          </p:cNvPr>
          <p:cNvSpPr txBox="1"/>
          <p:nvPr/>
        </p:nvSpPr>
        <p:spPr>
          <a:xfrm>
            <a:off x="5137342" y="6479023"/>
            <a:ext cx="3712028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Produits éclaircissants saisis au Gabon</a:t>
            </a:r>
          </a:p>
        </p:txBody>
      </p:sp>
    </p:spTree>
    <p:extLst>
      <p:ext uri="{BB962C8B-B14F-4D97-AF65-F5344CB8AC3E}">
        <p14:creationId xmlns:p14="http://schemas.microsoft.com/office/powerpoint/2010/main" val="409348618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203"/>
            <a:ext cx="8963696" cy="92610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3558592" y="1001995"/>
            <a:ext cx="17860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 sz="1400" b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Médicaments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23133F3-7E75-4444-8ABA-E1B20947862E}"/>
              </a:ext>
            </a:extLst>
          </p:cNvPr>
          <p:cNvSpPr txBox="1"/>
          <p:nvPr/>
        </p:nvSpPr>
        <p:spPr>
          <a:xfrm>
            <a:off x="4566382" y="6205810"/>
            <a:ext cx="4577618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190 cartons de médicaments cachés dans un camion transportant du bois</a:t>
            </a:r>
          </a:p>
        </p:txBody>
      </p:sp>
      <p:pic>
        <p:nvPicPr>
          <p:cNvPr id="12" name="Image 11" descr="Une image contenant extérieur, ciel, voiture, terrain&#10;&#10;Description générée automatiquement">
            <a:extLst>
              <a:ext uri="{FF2B5EF4-FFF2-40B4-BE49-F238E27FC236}">
                <a16:creationId xmlns:a16="http://schemas.microsoft.com/office/drawing/2014/main" id="{2926165A-3815-F145-8B34-26AB4093D6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33" b="27235"/>
          <a:stretch/>
        </p:blipFill>
        <p:spPr>
          <a:xfrm>
            <a:off x="90152" y="1725904"/>
            <a:ext cx="4386078" cy="4783689"/>
          </a:xfrm>
          <a:prstGeom prst="rect">
            <a:avLst/>
          </a:prstGeom>
        </p:spPr>
      </p:pic>
      <p:pic>
        <p:nvPicPr>
          <p:cNvPr id="16" name="Image 15" descr="Une image contenant boîte, en bois, pile, bois&#10;&#10;Description générée automatiquement">
            <a:extLst>
              <a:ext uri="{FF2B5EF4-FFF2-40B4-BE49-F238E27FC236}">
                <a16:creationId xmlns:a16="http://schemas.microsoft.com/office/drawing/2014/main" id="{3E137AA4-FED4-D444-835A-5A8D648200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185" y="1254056"/>
            <a:ext cx="3254450" cy="4339267"/>
          </a:xfrm>
          <a:prstGeom prst="rect">
            <a:avLst/>
          </a:prstGeom>
        </p:spPr>
      </p:pic>
      <p:pic>
        <p:nvPicPr>
          <p:cNvPr id="20" name="Image 19" descr="Une image contenant texte, mur&#10;&#10;Description générée automatiquement">
            <a:extLst>
              <a:ext uri="{FF2B5EF4-FFF2-40B4-BE49-F238E27FC236}">
                <a16:creationId xmlns:a16="http://schemas.microsoft.com/office/drawing/2014/main" id="{50BF5F16-437E-B846-8B0B-8B2C76D019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5" t="18484" r="705" b="20425"/>
          <a:stretch/>
        </p:blipFill>
        <p:spPr>
          <a:xfrm rot="6399386">
            <a:off x="6706669" y="3926093"/>
            <a:ext cx="3103116" cy="1421806"/>
          </a:xfrm>
          <a:prstGeom prst="rect">
            <a:avLst/>
          </a:prstGeom>
        </p:spPr>
      </p:pic>
      <p:cxnSp>
        <p:nvCxnSpPr>
          <p:cNvPr id="25" name="Connecteur droit avec flèche 24">
            <a:extLst>
              <a:ext uri="{FF2B5EF4-FFF2-40B4-BE49-F238E27FC236}">
                <a16:creationId xmlns:a16="http://schemas.microsoft.com/office/drawing/2014/main" id="{FF783834-A387-E448-9EF1-7F44A30E80FA}"/>
              </a:ext>
            </a:extLst>
          </p:cNvPr>
          <p:cNvCxnSpPr>
            <a:cxnSpLocks/>
          </p:cNvCxnSpPr>
          <p:nvPr/>
        </p:nvCxnSpPr>
        <p:spPr>
          <a:xfrm flipH="1" flipV="1">
            <a:off x="6770915" y="2743200"/>
            <a:ext cx="1371599" cy="897860"/>
          </a:xfrm>
          <a:prstGeom prst="straightConnector1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1576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203"/>
            <a:ext cx="8963696" cy="92610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24B790-64B4-441A-99A4-07DDE766FECE}"/>
              </a:ext>
            </a:extLst>
          </p:cNvPr>
          <p:cNvSpPr txBox="1"/>
          <p:nvPr/>
        </p:nvSpPr>
        <p:spPr>
          <a:xfrm>
            <a:off x="2725050" y="872254"/>
            <a:ext cx="1252266" cy="400110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pPr algn="ctr">
              <a:defRPr sz="1400" b="1">
                <a:solidFill>
                  <a:srgbClr val="59595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defRPr>
            </a:pPr>
            <a:r>
              <a:rPr lang="fr-FR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Explosifs</a:t>
            </a:r>
          </a:p>
        </p:txBody>
      </p:sp>
      <p:pic>
        <p:nvPicPr>
          <p:cNvPr id="4" name="Image 3" descr="Une image contenant viande, frais&#10;&#10;Description générée automatiquement">
            <a:extLst>
              <a:ext uri="{FF2B5EF4-FFF2-40B4-BE49-F238E27FC236}">
                <a16:creationId xmlns:a16="http://schemas.microsoft.com/office/drawing/2014/main" id="{C481BE63-F5BC-1C4E-BDEE-99FAE3FBC9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652" y="1001995"/>
            <a:ext cx="2895600" cy="579120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Image 5" descr="Une image contenant alimentation, intérieur, viande, repas&#10;&#10;Description générée automatiquement">
            <a:extLst>
              <a:ext uri="{FF2B5EF4-FFF2-40B4-BE49-F238E27FC236}">
                <a16:creationId xmlns:a16="http://schemas.microsoft.com/office/drawing/2014/main" id="{E9A20C07-1645-944B-9F6F-FF884895E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999" y="1533777"/>
            <a:ext cx="1808070" cy="361613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54BE36C-8A42-5E4D-A1B1-0EA54D85EC1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4264" y="1001995"/>
            <a:ext cx="2218564" cy="443712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3855FA08-A3D4-F045-8E68-CBB39D2BC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608" y="1204923"/>
            <a:ext cx="2117100" cy="42341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23133F3-7E75-4444-8ABA-E1B20947862E}"/>
              </a:ext>
            </a:extLst>
          </p:cNvPr>
          <p:cNvSpPr txBox="1"/>
          <p:nvPr/>
        </p:nvSpPr>
        <p:spPr>
          <a:xfrm>
            <a:off x="129041" y="6295366"/>
            <a:ext cx="3848275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r>
              <a:rPr lang="fr-FR" sz="1600" dirty="0"/>
              <a:t>Cordons détonateurs saisis au Burkina Faso</a:t>
            </a:r>
          </a:p>
        </p:txBody>
      </p:sp>
    </p:spTree>
    <p:extLst>
      <p:ext uri="{BB962C8B-B14F-4D97-AF65-F5344CB8AC3E}">
        <p14:creationId xmlns:p14="http://schemas.microsoft.com/office/powerpoint/2010/main" val="8587361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203"/>
            <a:ext cx="8963696" cy="92610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10" name="Image 9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A09FA685-BD34-8945-8432-FB8BD65B4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597" y="893195"/>
            <a:ext cx="4234903" cy="3815323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A23133F3-7E75-4444-8ABA-E1B20947862E}"/>
              </a:ext>
            </a:extLst>
          </p:cNvPr>
          <p:cNvSpPr txBox="1"/>
          <p:nvPr/>
        </p:nvSpPr>
        <p:spPr>
          <a:xfrm>
            <a:off x="4572000" y="4369964"/>
            <a:ext cx="4222500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Munitions saisies en Gambie dans un sac</a:t>
            </a:r>
          </a:p>
        </p:txBody>
      </p:sp>
      <p:pic>
        <p:nvPicPr>
          <p:cNvPr id="5" name="Image 4" descr="Une image contenant intérieur, plancher&#10;&#10;Description générée automatiquement">
            <a:extLst>
              <a:ext uri="{FF2B5EF4-FFF2-40B4-BE49-F238E27FC236}">
                <a16:creationId xmlns:a16="http://schemas.microsoft.com/office/drawing/2014/main" id="{D64DE573-EE18-8146-AA72-05478B024B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6120" y="904908"/>
            <a:ext cx="2438380" cy="1828785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8AE45189-C015-9E40-849A-60E4F74957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74" y="3232689"/>
            <a:ext cx="4499421" cy="3374566"/>
          </a:xfrm>
          <a:prstGeom prst="rect">
            <a:avLst/>
          </a:prstGeom>
        </p:spPr>
      </p:pic>
      <p:pic>
        <p:nvPicPr>
          <p:cNvPr id="19" name="Image 18" descr="Une image contenant intérieur, plastique, enveloppé, encombré&#10;&#10;Description générée automatiquement">
            <a:extLst>
              <a:ext uri="{FF2B5EF4-FFF2-40B4-BE49-F238E27FC236}">
                <a16:creationId xmlns:a16="http://schemas.microsoft.com/office/drawing/2014/main" id="{1655DA34-7C43-DA41-96F3-7A3C7B48C4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8466">
            <a:off x="194391" y="3622386"/>
            <a:ext cx="2209800" cy="16573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EE38843-DF9A-3A4A-AE1E-BE32675D62B7}"/>
              </a:ext>
            </a:extLst>
          </p:cNvPr>
          <p:cNvSpPr txBox="1"/>
          <p:nvPr/>
        </p:nvSpPr>
        <p:spPr>
          <a:xfrm>
            <a:off x="69003" y="6505337"/>
            <a:ext cx="4502997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Cigarettes venant d’Ethiopie saisies en RDC </a:t>
            </a:r>
          </a:p>
        </p:txBody>
      </p:sp>
      <p:pic>
        <p:nvPicPr>
          <p:cNvPr id="29" name="Image 28" descr="Une image contenant texte, intérieur&#10;&#10;Description générée automatiquement">
            <a:extLst>
              <a:ext uri="{FF2B5EF4-FFF2-40B4-BE49-F238E27FC236}">
                <a16:creationId xmlns:a16="http://schemas.microsoft.com/office/drawing/2014/main" id="{67FA445B-1281-8046-A725-271FC6EA06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03" y="185162"/>
            <a:ext cx="2731639" cy="2887442"/>
          </a:xfrm>
          <a:prstGeom prst="rect">
            <a:avLst/>
          </a:prstGeom>
        </p:spPr>
      </p:pic>
      <p:sp>
        <p:nvSpPr>
          <p:cNvPr id="30" name="ZoneTexte 29">
            <a:extLst>
              <a:ext uri="{FF2B5EF4-FFF2-40B4-BE49-F238E27FC236}">
                <a16:creationId xmlns:a16="http://schemas.microsoft.com/office/drawing/2014/main" id="{A5F69541-9237-A44F-BBC8-EF56A108EE76}"/>
              </a:ext>
            </a:extLst>
          </p:cNvPr>
          <p:cNvSpPr txBox="1"/>
          <p:nvPr/>
        </p:nvSpPr>
        <p:spPr>
          <a:xfrm>
            <a:off x="53974" y="2574197"/>
            <a:ext cx="4222500" cy="523220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dirty="0"/>
              <a:t>Bâtons d’explosif venant du Burkina Faso saisis en Cote d’Ivoire</a:t>
            </a:r>
          </a:p>
        </p:txBody>
      </p:sp>
    </p:spTree>
    <p:extLst>
      <p:ext uri="{BB962C8B-B14F-4D97-AF65-F5344CB8AC3E}">
        <p14:creationId xmlns:p14="http://schemas.microsoft.com/office/powerpoint/2010/main" val="28465243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203"/>
            <a:ext cx="8963696" cy="92610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3EE38843-DF9A-3A4A-AE1E-BE32675D62B7}"/>
              </a:ext>
            </a:extLst>
          </p:cNvPr>
          <p:cNvSpPr txBox="1"/>
          <p:nvPr/>
        </p:nvSpPr>
        <p:spPr>
          <a:xfrm>
            <a:off x="4550851" y="3293988"/>
            <a:ext cx="4502997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Produits appelés « </a:t>
            </a:r>
            <a:r>
              <a:rPr lang="fr-FR" sz="1600" dirty="0" err="1"/>
              <a:t>bobaraba</a:t>
            </a:r>
            <a:r>
              <a:rPr lang="fr-FR" sz="1600" dirty="0"/>
              <a:t> » venant du Ghana, saisis au Togo</a:t>
            </a:r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F6515210-9E20-354A-802E-0B0ECBAD86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240" r="9696"/>
          <a:stretch/>
        </p:blipFill>
        <p:spPr>
          <a:xfrm>
            <a:off x="4049485" y="869270"/>
            <a:ext cx="4448928" cy="2361325"/>
          </a:xfrm>
          <a:prstGeom prst="rect">
            <a:avLst/>
          </a:prstGeom>
        </p:spPr>
      </p:pic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B598AF78-E1E7-3343-BDA0-C7529695B08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r="33791"/>
          <a:stretch/>
        </p:blipFill>
        <p:spPr>
          <a:xfrm rot="5400000">
            <a:off x="-139169" y="1061684"/>
            <a:ext cx="4882647" cy="4424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9112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146203"/>
            <a:ext cx="8963696" cy="92610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LES RÉSULTATS DE L’OPÉRATION (suite)</a:t>
            </a:r>
            <a:endParaRPr lang="fr-FR" b="1" dirty="0">
              <a:solidFill>
                <a:schemeClr val="accent4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>
            <a:off x="0" y="500344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pic>
        <p:nvPicPr>
          <p:cNvPr id="23" name="Image 22" descr="Une image contenant intérieur, rose&#10;&#10;Description générée automatiquement">
            <a:extLst>
              <a:ext uri="{FF2B5EF4-FFF2-40B4-BE49-F238E27FC236}">
                <a16:creationId xmlns:a16="http://schemas.microsoft.com/office/drawing/2014/main" id="{C74ABB98-D56C-F145-A133-66744A7F38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52" y="1854552"/>
            <a:ext cx="3703302" cy="4950628"/>
          </a:xfrm>
          <a:prstGeom prst="rect">
            <a:avLst/>
          </a:prstGeom>
        </p:spPr>
      </p:pic>
      <p:pic>
        <p:nvPicPr>
          <p:cNvPr id="27" name="Image 26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9580C160-0F65-D941-9559-7966259502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3" b="4138"/>
          <a:stretch/>
        </p:blipFill>
        <p:spPr>
          <a:xfrm>
            <a:off x="90152" y="645714"/>
            <a:ext cx="1805639" cy="3233049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3EE38843-DF9A-3A4A-AE1E-BE32675D62B7}"/>
              </a:ext>
            </a:extLst>
          </p:cNvPr>
          <p:cNvSpPr txBox="1"/>
          <p:nvPr/>
        </p:nvSpPr>
        <p:spPr>
          <a:xfrm>
            <a:off x="90152" y="6477699"/>
            <a:ext cx="3703302" cy="338554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2 kg cannabis saisis au Gabon</a:t>
            </a:r>
          </a:p>
        </p:txBody>
      </p:sp>
      <p:pic>
        <p:nvPicPr>
          <p:cNvPr id="29" name="Image 28" descr="Une image contenant texte&#10;&#10;Description générée automatiquement">
            <a:extLst>
              <a:ext uri="{FF2B5EF4-FFF2-40B4-BE49-F238E27FC236}">
                <a16:creationId xmlns:a16="http://schemas.microsoft.com/office/drawing/2014/main" id="{81AE9005-78CC-2448-AFB9-62E3F3B88C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9007" y="1080327"/>
            <a:ext cx="3649435" cy="4865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178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30273"/>
            <a:ext cx="8963696" cy="771565"/>
          </a:xfrm>
        </p:spPr>
        <p:txBody>
          <a:bodyPr>
            <a:normAutofit/>
          </a:bodyPr>
          <a:lstStyle/>
          <a:p>
            <a:pPr lvl="0"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Conclusion et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recommandations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0" y="70117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67323" y="21729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1" y="688667"/>
            <a:ext cx="8703245" cy="59866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ENSEIGNEMENTS A TIRER:</a:t>
            </a:r>
          </a:p>
          <a:p>
            <a:pPr marL="361950" indent="-36195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 l’opération CRIPHARM est devenue une activité phare de la région ! Un exemple de réussite en matière de coordination et d’interaction!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fr-FR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0" indent="-36195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le nombre de saisies a dépassé de loin celui de toutes les éditions de CRIPHARM;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fr-FR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61950" indent="-36195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Acquis à consolider dans l’organisation et la mise en place de l’UCO:</a:t>
            </a:r>
          </a:p>
          <a:p>
            <a:pPr marL="809625" lvl="1" indent="-4572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2300" dirty="0">
                <a:ea typeface="Calibri" panose="020F0502020204030204" pitchFamily="34" charset="0"/>
                <a:cs typeface="Times New Roman" panose="02020603050405020304" pitchFamily="18" charset="0"/>
              </a:rPr>
              <a:t>Préparation à temps de l’opération (au moins deux mois avant);</a:t>
            </a:r>
          </a:p>
          <a:p>
            <a:pPr marL="809625" lvl="1" indent="-4572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2300" dirty="0">
                <a:ea typeface="Calibri" panose="020F0502020204030204" pitchFamily="34" charset="0"/>
                <a:cs typeface="Times New Roman" panose="02020603050405020304" pitchFamily="18" charset="0"/>
              </a:rPr>
              <a:t>Choix de personnes expérimentées dans l’UCO;</a:t>
            </a:r>
          </a:p>
          <a:p>
            <a:pPr marL="809625" lvl="1" indent="-4572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§"/>
            </a:pPr>
            <a:r>
              <a:rPr lang="fr-FR" sz="2300" dirty="0">
                <a:ea typeface="Calibri" panose="020F0502020204030204" pitchFamily="34" charset="0"/>
                <a:cs typeface="Times New Roman" panose="02020603050405020304" pitchFamily="18" charset="0"/>
              </a:rPr>
              <a:t>Engagement fort du pays hôte (</a:t>
            </a:r>
            <a:r>
              <a:rPr lang="fr-FR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la GRA a mis l’UCO dans d’excellentes conditions de travail</a:t>
            </a:r>
            <a:r>
              <a:rPr lang="fr-FR" sz="2300" dirty="0"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2441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0152" y="30273"/>
            <a:ext cx="8963696" cy="771565"/>
          </a:xfrm>
        </p:spPr>
        <p:txBody>
          <a:bodyPr>
            <a:normAutofit/>
          </a:bodyPr>
          <a:lstStyle/>
          <a:p>
            <a:pPr lvl="0"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Conclusion et </a:t>
            </a:r>
            <a:r>
              <a:rPr lang="en-US" sz="3600" b="1" dirty="0" err="1">
                <a:solidFill>
                  <a:schemeClr val="accent6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recommandations</a:t>
            </a:r>
            <a:endParaRPr lang="fr-FR" sz="3600" b="1" dirty="0">
              <a:solidFill>
                <a:schemeClr val="accent6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7"/>
          <p:cNvSpPr>
            <a:spLocks noChangeArrowheads="1"/>
          </p:cNvSpPr>
          <p:nvPr/>
        </p:nvSpPr>
        <p:spPr bwMode="auto">
          <a:xfrm>
            <a:off x="0" y="681319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20" name="Rectangle 16"/>
          <p:cNvSpPr>
            <a:spLocks noChangeArrowheads="1"/>
          </p:cNvSpPr>
          <p:nvPr/>
        </p:nvSpPr>
        <p:spPr bwMode="auto">
          <a:xfrm>
            <a:off x="0" y="701174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Rectangle 5"/>
          <p:cNvSpPr>
            <a:spLocks noChangeArrowheads="1"/>
          </p:cNvSpPr>
          <p:nvPr/>
        </p:nvSpPr>
        <p:spPr bwMode="auto">
          <a:xfrm>
            <a:off x="2567323" y="217297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90152" y="1438102"/>
            <a:ext cx="8453266" cy="5361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6000"/>
              </a:lnSpc>
              <a:spcAft>
                <a:spcPts val="800"/>
              </a:spcAft>
            </a:pPr>
            <a:r>
              <a:rPr lang="fr-FR" sz="2000" b="1" u="sng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QUELQUES RECOMMANDATIONS:</a:t>
            </a:r>
          </a:p>
          <a:p>
            <a:pPr algn="just">
              <a:lnSpc>
                <a:spcPct val="106000"/>
              </a:lnSpc>
              <a:spcAft>
                <a:spcPts val="800"/>
              </a:spcAft>
            </a:pPr>
            <a:endParaRPr lang="fr-FR" sz="20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La formation des utilisateurs du </a:t>
            </a:r>
            <a:r>
              <a:rPr lang="fr-FR" sz="2400" dirty="0" err="1">
                <a:ea typeface="Calibri" panose="020F0502020204030204" pitchFamily="34" charset="0"/>
                <a:cs typeface="Times New Roman" panose="02020603050405020304" pitchFamily="18" charset="0"/>
              </a:rPr>
              <a:t>CENComm</a:t>
            </a: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 en amont ! (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BUDGET!</a:t>
            </a: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457200" indent="-4572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Implication des DG dans la mobilisation des agents (</a:t>
            </a:r>
            <a:r>
              <a:rPr lang="fr-F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 panose="020F0502020204030204" pitchFamily="34" charset="0"/>
                <a:cs typeface="Times New Roman" panose="02020603050405020304" pitchFamily="18" charset="0"/>
              </a:rPr>
              <a:t>avant, pendant et après</a:t>
            </a: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</a:p>
          <a:p>
            <a:pPr marL="457200" indent="-4572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Enquêtes </a:t>
            </a:r>
            <a:r>
              <a:rPr lang="fr-FR" sz="2400" dirty="0">
                <a:cs typeface="Times New Roman" panose="02020603050405020304" pitchFamily="18" charset="0"/>
              </a:rPr>
              <a:t>et démantèlement des réseaux après </a:t>
            </a: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CRIPHARM </a:t>
            </a:r>
          </a:p>
          <a:p>
            <a:pPr marL="457200" indent="-4572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Concevoir d’autres opérations qui cibleront d’autres trafics qui gangrènent notre Région (SECURITE, BIENS CULTURELS…..);</a:t>
            </a:r>
          </a:p>
          <a:p>
            <a:pPr marL="457200" indent="-4572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Plus d’implication des BRLR dans les opérations menées par l’OMD et les autres structures</a:t>
            </a:r>
          </a:p>
          <a:p>
            <a:pPr marL="457200" indent="-457200" algn="just">
              <a:lnSpc>
                <a:spcPct val="106000"/>
              </a:lnSpc>
              <a:spcAft>
                <a:spcPts val="800"/>
              </a:spcAft>
              <a:buFont typeface="Wingdings" panose="05000000000000000000" pitchFamily="2" charset="2"/>
              <a:buChar char="q"/>
            </a:pPr>
            <a:r>
              <a:rPr lang="fr-FR" sz="2400" dirty="0">
                <a:ea typeface="Calibri" panose="020F0502020204030204" pitchFamily="34" charset="0"/>
                <a:cs typeface="Times New Roman" panose="02020603050405020304" pitchFamily="18" charset="0"/>
              </a:rPr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420077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484912" y="781724"/>
            <a:ext cx="564757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ts val="400"/>
              </a:spcBef>
              <a:buClr>
                <a:schemeClr val="accent1"/>
              </a:buClr>
              <a:buSzPct val="68000"/>
              <a:buFont typeface="Wingdings 3" panose="05040102010807070707" pitchFamily="18" charset="2"/>
              <a:buChar char=""/>
              <a:defRPr sz="2700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  <a:lvl2pPr marL="742950" indent="-285750" eaLnBrk="0" hangingPunct="0">
              <a:spcBef>
                <a:spcPts val="325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300">
                <a:solidFill>
                  <a:schemeClr val="tx1"/>
                </a:solidFill>
                <a:latin typeface="Lucida Sans Unicode" panose="020B0602030504020204" pitchFamily="34" charset="0"/>
              </a:defRPr>
            </a:lvl2pPr>
            <a:lvl3pPr marL="1143000" indent="-228600" eaLnBrk="0" hangingPunct="0">
              <a:spcBef>
                <a:spcPts val="350"/>
              </a:spcBef>
              <a:buClr>
                <a:schemeClr val="accent2"/>
              </a:buClr>
              <a:buSzPct val="100000"/>
              <a:buFont typeface="Wingdings 2" panose="05020102010507070707" pitchFamily="18" charset="2"/>
              <a:buChar char=""/>
              <a:defRPr sz="2100">
                <a:solidFill>
                  <a:schemeClr val="tx1"/>
                </a:solidFill>
                <a:latin typeface="Lucida Sans Unicode" panose="020B0602030504020204" pitchFamily="34" charset="0"/>
              </a:defRPr>
            </a:lvl3pPr>
            <a:lvl4pPr marL="16002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1900">
                <a:solidFill>
                  <a:schemeClr val="tx1"/>
                </a:solidFill>
                <a:latin typeface="Lucida Sans Unicode" panose="020B0602030504020204" pitchFamily="34" charset="0"/>
              </a:defRPr>
            </a:lvl4pPr>
            <a:lvl5pPr marL="2057400" indent="-228600" eaLnBrk="0" hangingPunct="0">
              <a:spcBef>
                <a:spcPts val="350"/>
              </a:spcBef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5pPr>
            <a:lvl6pPr marL="25146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6pPr>
            <a:lvl7pPr marL="29718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7pPr>
            <a:lvl8pPr marL="34290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8pPr>
            <a:lvl9pPr marL="3886200" indent="-228600" eaLnBrk="0" fontAlgn="base" hangingPunct="0">
              <a:spcBef>
                <a:spcPts val="350"/>
              </a:spcBef>
              <a:spcAft>
                <a:spcPct val="0"/>
              </a:spcAft>
              <a:buClr>
                <a:schemeClr val="accent2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Lucida Sans Unicode" panose="020B0602030504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fr-FR" altLang="fr-FR" sz="5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ill Sans MT Ext Condensed Bold" panose="020B0902020104020203" pitchFamily="34" charset="0"/>
              </a:rPr>
              <a:t>Merci pour votre aimable attention</a:t>
            </a:r>
            <a:endParaRPr lang="fr-FR" altLang="fr-FR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ill Sans MT Ext Condensed Bold" panose="020B0902020104020203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5" name="Espace réservé du numéro de diapositive 4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31EFF7C-01DB-43E6-9DA8-3A034191EEFA}" type="slidenum">
              <a:rPr lang="fr-FR">
                <a:solidFill>
                  <a:srgbClr val="FFFFFF"/>
                </a:solidFill>
                <a:latin typeface="Lucida Sans Unicode" panose="020B0602030504020204" pitchFamily="34" charset="0"/>
              </a:rPr>
              <a:pPr eaLnBrk="1" hangingPunct="1"/>
              <a:t>29</a:t>
            </a:fld>
            <a:endParaRPr lang="fr-FR" dirty="0">
              <a:solidFill>
                <a:srgbClr val="FFFFFF"/>
              </a:solidFill>
              <a:latin typeface="Lucida Sans Unicode" panose="020B0602030504020204" pitchFamily="34" charset="0"/>
            </a:endParaRPr>
          </a:p>
        </p:txBody>
      </p:sp>
      <p:pic>
        <p:nvPicPr>
          <p:cNvPr id="18436" name="Picture 2" descr="http://www.douanes.ci/omdaoc/images/LOGO_O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6641" y="5009160"/>
            <a:ext cx="1864109" cy="1529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4CF53E8D-20AD-4BAE-BAD5-773EF3D27EEC}"/>
              </a:ext>
            </a:extLst>
          </p:cNvPr>
          <p:cNvSpPr txBox="1"/>
          <p:nvPr/>
        </p:nvSpPr>
        <p:spPr>
          <a:xfrm>
            <a:off x="0" y="2987544"/>
            <a:ext cx="3241765" cy="132343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Left"/>
            <a:lightRig rig="threePt" dir="t"/>
          </a:scene3d>
          <a:sp3d>
            <a:bevelT w="139700" h="139700" prst="divot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latin typeface="Brush Script MT" panose="03060802040406070304" pitchFamily="66" charset="0"/>
              </a:rPr>
              <a:t>Le combat continue 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9A9AE50-D767-5E4B-B5E7-A0CA641F8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583" y="2836299"/>
            <a:ext cx="2553331" cy="1928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4274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78518"/>
            <a:ext cx="7886700" cy="96057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Introduction et 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817" y="1039092"/>
            <a:ext cx="8790709" cy="5243176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 </a:t>
            </a:r>
            <a:r>
              <a:rPr lang="fr-FR" dirty="0"/>
              <a:t>L’opération CRIPHARM est née à la suite d’un constat relatif au développement de la criminalité pharmaceutique dans la région;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De nombreuses saisies douanières étaient introduites dans le CEN (Customs </a:t>
            </a:r>
            <a:r>
              <a:rPr lang="fr-FR" dirty="0" err="1"/>
              <a:t>Enforcement</a:t>
            </a:r>
            <a:r>
              <a:rPr lang="fr-FR" dirty="0"/>
              <a:t> Network);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Les conséquences sont dramatiques pour les populations africaines qui, à cause de leurs faibles revenus, sont souvent attirées par ces médicaments qui sont vendus sur le marché, en dépit de leur mauvaise qualité;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dirty="0"/>
              <a:t> Cette prise de conscience à entrainer dans certains pays une collaboration entre les services douaniers et les professionnels de la santé et du médicament (Ordre des pharmaciens, ministère, laboratoires....)</a:t>
            </a:r>
          </a:p>
        </p:txBody>
      </p:sp>
    </p:spTree>
    <p:extLst>
      <p:ext uri="{BB962C8B-B14F-4D97-AF65-F5344CB8AC3E}">
        <p14:creationId xmlns:p14="http://schemas.microsoft.com/office/powerpoint/2010/main" val="151707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78518"/>
            <a:ext cx="7886700" cy="96057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Introduction et 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817" y="1039092"/>
            <a:ext cx="8790709" cy="5818908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fr-FR" b="1" dirty="0"/>
              <a:t>Objectif général:</a:t>
            </a:r>
          </a:p>
          <a:p>
            <a:pPr marL="0" indent="0" algn="ctr">
              <a:buNone/>
            </a:pPr>
            <a:r>
              <a:rPr lang="fr-FR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renforcement de la coopération régionale et des capacités des administrations des Douanes en matière de lutte contre la criminalité pharmaceutique.  </a:t>
            </a:r>
          </a:p>
          <a:p>
            <a:pPr marL="0" indent="0" algn="ctr">
              <a:buNone/>
            </a:pPr>
            <a:endParaRPr lang="fr-FR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buNone/>
            </a:pPr>
            <a:r>
              <a:rPr lang="fr-FR" b="1" dirty="0"/>
              <a:t>Objectifs opérationnels: </a:t>
            </a:r>
          </a:p>
          <a:p>
            <a:pPr lvl="0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Saisie de tous les produits pharmaceutiques importés et exportés en contrebande ;</a:t>
            </a:r>
          </a:p>
          <a:p>
            <a:pPr marL="0" lvl="0" indent="0">
              <a:buNone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Mise en œuvre des savoir-faire acquis et de meilleures pratiques connus ;</a:t>
            </a:r>
          </a:p>
          <a:p>
            <a:pPr marL="0" lvl="0" indent="0">
              <a:buNone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Renforcement du niveau des contrôles douaniers au niveau des frontières terrestres, maritimes et aériennes ; </a:t>
            </a:r>
          </a:p>
          <a:p>
            <a:pPr marL="0" lvl="0" indent="0">
              <a:buNone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Identification des groupes criminels se livrant au trafic illicite de produits pharmaceutiques, grâce à des enquêtes destinées à remonter les filières; </a:t>
            </a:r>
          </a:p>
          <a:p>
            <a:pPr marL="0" lvl="0" indent="0">
              <a:buNone/>
            </a:pPr>
            <a:endParaRPr lang="fr-FR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fr-FR" sz="2200" dirty="0">
                <a:latin typeface="Arial" panose="020B0604020202020204" pitchFamily="34" charset="0"/>
                <a:cs typeface="Arial" panose="020B0604020202020204" pitchFamily="34" charset="0"/>
              </a:rPr>
              <a:t>Démantèlement des dépôts de faux médicaments, etc.  </a:t>
            </a:r>
          </a:p>
        </p:txBody>
      </p:sp>
    </p:spTree>
    <p:extLst>
      <p:ext uri="{BB962C8B-B14F-4D97-AF65-F5344CB8AC3E}">
        <p14:creationId xmlns:p14="http://schemas.microsoft.com/office/powerpoint/2010/main" val="58439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16774" y="238832"/>
            <a:ext cx="7886700" cy="96057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Introduction et objectifs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818" y="1145966"/>
            <a:ext cx="8734302" cy="53498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2400" b="1" dirty="0"/>
              <a:t>Objectifs stratégiques :</a:t>
            </a:r>
          </a:p>
          <a:p>
            <a:pPr lvl="0"/>
            <a:r>
              <a:rPr lang="fr-FR" sz="2200" dirty="0"/>
              <a:t>Avoir une meilleure connaissance des nouvelles menaces liées à la criminalité pharmaceutique et préconiser le cas échéant, des mesures concertées à prendre ; </a:t>
            </a:r>
          </a:p>
          <a:p>
            <a:pPr marL="0" lvl="0" indent="0">
              <a:buNone/>
            </a:pPr>
            <a:endParaRPr lang="fr-FR" sz="1800" dirty="0"/>
          </a:p>
          <a:p>
            <a:pPr lvl="0"/>
            <a:r>
              <a:rPr lang="fr-FR" sz="2200" dirty="0"/>
              <a:t>Avoir une idée plus précise du trafic à partir des statistiques bien élaborées ;  Identifier, exploiter et partager les meilleures pratiques en matière de contrôle douanier des produits pharmaceutiques; </a:t>
            </a:r>
          </a:p>
          <a:p>
            <a:pPr marL="0" lvl="0" indent="0">
              <a:buNone/>
            </a:pPr>
            <a:endParaRPr lang="fr-FR" sz="1800" dirty="0"/>
          </a:p>
          <a:p>
            <a:pPr lvl="0"/>
            <a:r>
              <a:rPr lang="fr-FR" sz="2200" dirty="0"/>
              <a:t>Evaluer l’environnement opérationnel et formuler des recommandations en vue de l’améliorer ; </a:t>
            </a:r>
          </a:p>
          <a:p>
            <a:pPr marL="0" lvl="0" indent="0">
              <a:buNone/>
            </a:pPr>
            <a:endParaRPr lang="fr-FR" sz="1800" dirty="0"/>
          </a:p>
          <a:p>
            <a:pPr lvl="0"/>
            <a:r>
              <a:rPr lang="fr-FR" sz="2200" dirty="0"/>
              <a:t>Promouvoir la coopération avec les autorités compétentes et les professionnels de la santé. </a:t>
            </a:r>
          </a:p>
        </p:txBody>
      </p:sp>
    </p:spTree>
    <p:extLst>
      <p:ext uri="{BB962C8B-B14F-4D97-AF65-F5344CB8AC3E}">
        <p14:creationId xmlns:p14="http://schemas.microsoft.com/office/powerpoint/2010/main" val="329730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78518"/>
            <a:ext cx="7886700" cy="960573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Déroulement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7817" y="1039091"/>
            <a:ext cx="8790709" cy="5740391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 Période: </a:t>
            </a:r>
            <a:r>
              <a:rPr lang="fr-FR" dirty="0"/>
              <a:t>du 24 janvier au 22 février 2020 (un mois de mobilisation)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Particularité</a:t>
            </a:r>
            <a:r>
              <a:rPr lang="fr-FR" dirty="0"/>
              <a:t>: initiative régionale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 Organisateurs: </a:t>
            </a:r>
            <a:r>
              <a:rPr lang="fr-FR" dirty="0"/>
              <a:t>BRLR-AC et BRLR-AO, sous la supervision de la Vice-présidence de la Région OMD/AOC et le soutien technique du Secrétariat de l’OMD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 Financement:</a:t>
            </a:r>
            <a:r>
              <a:rPr lang="fr-FR" dirty="0"/>
              <a:t> Budget de la Région / dépenses pays hôte</a:t>
            </a:r>
          </a:p>
          <a:p>
            <a:pPr marL="0" indent="0">
              <a:buNone/>
            </a:pPr>
            <a:endParaRPr lang="fr-FR" dirty="0"/>
          </a:p>
          <a:p>
            <a:pPr>
              <a:buFont typeface="Wingdings" panose="05000000000000000000" pitchFamily="2" charset="2"/>
              <a:buChar char="Ø"/>
            </a:pPr>
            <a:r>
              <a:rPr lang="fr-FR" b="1" dirty="0"/>
              <a:t>  Participants:</a:t>
            </a:r>
            <a:r>
              <a:rPr lang="fr-FR" dirty="0"/>
              <a:t> ouverte aux 23 Administrations douanières de la Région OMD/AOC (</a:t>
            </a:r>
            <a:r>
              <a:rPr lang="fr-FR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 total 16 ont participé effectivement contre 14 en 2019</a:t>
            </a:r>
            <a:r>
              <a:rPr lang="fr-FR" dirty="0"/>
              <a:t>) = </a:t>
            </a:r>
            <a:r>
              <a:rPr lang="fr-FR" sz="3000" b="1" u="sng" dirty="0">
                <a:solidFill>
                  <a:srgbClr val="FF0000"/>
                </a:solidFill>
              </a:rPr>
              <a:t>69 % de participation</a:t>
            </a:r>
            <a:r>
              <a:rPr lang="fr-FR" sz="3000" b="1" dirty="0">
                <a:solidFill>
                  <a:srgbClr val="FF0000"/>
                </a:solidFill>
              </a:rPr>
              <a:t> !</a:t>
            </a:r>
            <a:endParaRPr lang="fr-F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83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-160866"/>
            <a:ext cx="7886700" cy="1014437"/>
          </a:xfrm>
        </p:spPr>
        <p:txBody>
          <a:bodyPr>
            <a:normAutofit/>
          </a:bodyPr>
          <a:lstStyle/>
          <a:p>
            <a:pPr algn="ctr"/>
            <a:r>
              <a:rPr lang="fr-FR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Déroulement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33" y="635749"/>
            <a:ext cx="8141863" cy="2042799"/>
          </a:xfrm>
        </p:spPr>
        <p:txBody>
          <a:bodyPr>
            <a:normAutofit/>
          </a:bodyPr>
          <a:lstStyle/>
          <a:p>
            <a:r>
              <a:rPr lang="fr-FR" dirty="0"/>
              <a:t>UCO virtuelle du 24 janvier au 02 février 2020;</a:t>
            </a:r>
          </a:p>
          <a:p>
            <a:r>
              <a:rPr lang="fr-FR" dirty="0"/>
              <a:t>UCO physique (présentielle) du 3 au 12 février 2020</a:t>
            </a:r>
          </a:p>
          <a:p>
            <a:pPr marL="0" indent="0">
              <a:buNone/>
            </a:pPr>
            <a:r>
              <a:rPr lang="fr-FR" dirty="0"/>
              <a:t>à Banjul en GAMBIE;</a:t>
            </a:r>
          </a:p>
          <a:p>
            <a:r>
              <a:rPr lang="fr-FR" dirty="0"/>
              <a:t>UCO Virtuelle du 13 au 22 février 2020.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60CFB49-1D9C-FE4B-829F-C590E238653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67" b="20303"/>
          <a:stretch/>
        </p:blipFill>
        <p:spPr>
          <a:xfrm>
            <a:off x="493672" y="2953266"/>
            <a:ext cx="8021678" cy="3605304"/>
          </a:xfrm>
          <a:prstGeom prst="rect">
            <a:avLst/>
          </a:prstGeom>
          <a:ln w="38100">
            <a:solidFill>
              <a:schemeClr val="accent4">
                <a:lumMod val="50000"/>
              </a:schemeClr>
            </a:solidFill>
          </a:ln>
          <a:effectLst>
            <a:outerShdw blurRad="50800" dist="38100" dir="2700000" sx="102000" sy="102000" algn="tl" rotWithShape="0">
              <a:prstClr val="black">
                <a:alpha val="77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104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1226"/>
            <a:ext cx="7886700" cy="136961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Coordination de l’Opération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5833" y="1143746"/>
            <a:ext cx="8141863" cy="6257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Installation de l’UCO physique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2DAB6FC-FD22-A54C-88B5-FB69B4916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81" b="2511"/>
          <a:stretch/>
        </p:blipFill>
        <p:spPr>
          <a:xfrm>
            <a:off x="2781983" y="2438292"/>
            <a:ext cx="6028826" cy="3676047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18900000" sx="103000" sy="103000" algn="bl" rotWithShape="0">
              <a:prstClr val="black">
                <a:alpha val="40000"/>
              </a:prstClr>
            </a:outerShdw>
          </a:effec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1E09A2DE-AAE3-174E-B733-8B463D803CCA}"/>
              </a:ext>
            </a:extLst>
          </p:cNvPr>
          <p:cNvSpPr txBox="1"/>
          <p:nvPr/>
        </p:nvSpPr>
        <p:spPr>
          <a:xfrm>
            <a:off x="119639" y="1968266"/>
            <a:ext cx="2422458" cy="4585871"/>
          </a:xfrm>
          <a:prstGeom prst="rect">
            <a:avLst/>
          </a:prstGeom>
          <a:effectLst>
            <a:innerShdw blurRad="63500" dist="88900" dir="21540000">
              <a:prstClr val="black">
                <a:alpha val="54000"/>
              </a:prstClr>
            </a:inn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2000" b="1" u="sng" dirty="0">
                <a:latin typeface="American Typewriter Condensed" panose="02090606020004020304" pitchFamily="18" charset="77"/>
              </a:rPr>
              <a:t>Composition de l’UCO:</a:t>
            </a:r>
          </a:p>
          <a:p>
            <a:endParaRPr lang="fr-FR" b="1" dirty="0">
              <a:latin typeface="American Typewriter Condensed" panose="02090606020004020304" pitchFamily="18" charset="77"/>
            </a:endParaRPr>
          </a:p>
          <a:p>
            <a:r>
              <a:rPr lang="fr-FR" b="1" dirty="0">
                <a:latin typeface="American Typewriter Condensed" panose="02090606020004020304" pitchFamily="18" charset="77"/>
              </a:rPr>
              <a:t>BRLR-AO: 2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BRLR-AC: 2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Cameroun: 1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Gabon: 1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Centrafrique: 1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RDC: 1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Mali: 1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Togo: 1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Cap-Vert: 1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Nigéria: 1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Gambie: 3</a:t>
            </a:r>
          </a:p>
          <a:p>
            <a:r>
              <a:rPr lang="fr-FR" b="1" dirty="0">
                <a:latin typeface="American Typewriter Condensed" panose="02090606020004020304" pitchFamily="18" charset="77"/>
              </a:rPr>
              <a:t>___________</a:t>
            </a:r>
          </a:p>
          <a:p>
            <a:r>
              <a:rPr lang="fr-FR" sz="2000" b="1" dirty="0">
                <a:solidFill>
                  <a:srgbClr val="FF0000"/>
                </a:solidFill>
                <a:latin typeface="American Typewriter Condensed" panose="02090606020004020304" pitchFamily="18" charset="77"/>
              </a:rPr>
              <a:t>Total: 15 membres</a:t>
            </a:r>
          </a:p>
          <a:p>
            <a:endParaRPr lang="fr-FR" b="1" dirty="0">
              <a:latin typeface="American Typewriter Condensed" panose="02090606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838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51226"/>
            <a:ext cx="7886700" cy="1369611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Impact" panose="020B0806030902050204" pitchFamily="34" charset="0"/>
                <a:cs typeface="Times New Roman" panose="02020603050405020304" pitchFamily="18" charset="0"/>
              </a:rPr>
              <a:t>Coordination de l’Opération</a:t>
            </a:r>
            <a:endParaRPr lang="fr-FR" b="1" dirty="0">
              <a:solidFill>
                <a:schemeClr val="accent2">
                  <a:lumMod val="75000"/>
                </a:schemeClr>
              </a:solidFill>
              <a:latin typeface="Impact" panose="020B080603090205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73487" y="1420837"/>
            <a:ext cx="8141863" cy="62578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l’UCO en pleine séance de travail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6CA1CF-04DC-F34C-8E8B-CCD0124667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18" b="19493"/>
          <a:stretch/>
        </p:blipFill>
        <p:spPr>
          <a:xfrm>
            <a:off x="257940" y="2790448"/>
            <a:ext cx="8489950" cy="3608174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  <a:effectLst>
            <a:outerShdw blurRad="50800" dist="38100" dir="18900000" sx="103000" sy="103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17596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14580</TotalTime>
  <Words>1428</Words>
  <Application>Microsoft Macintosh PowerPoint</Application>
  <PresentationFormat>Affichage à l'écran (4:3)</PresentationFormat>
  <Paragraphs>308</Paragraphs>
  <Slides>29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5" baseType="lpstr">
      <vt:lpstr>Brush Script MT</vt:lpstr>
      <vt:lpstr>Aharoni</vt:lpstr>
      <vt:lpstr>American Typewriter</vt:lpstr>
      <vt:lpstr>American Typewriter Condensed</vt:lpstr>
      <vt:lpstr>Arial</vt:lpstr>
      <vt:lpstr>Arial Black</vt:lpstr>
      <vt:lpstr>Calibri</vt:lpstr>
      <vt:lpstr>Calibri Light</vt:lpstr>
      <vt:lpstr>Corbel</vt:lpstr>
      <vt:lpstr>Gill Sans MT Ext Condensed Bold</vt:lpstr>
      <vt:lpstr>Impact</vt:lpstr>
      <vt:lpstr>Lucida Sans Unicode</vt:lpstr>
      <vt:lpstr>Segoe UI Black</vt:lpstr>
      <vt:lpstr>Times New Roman</vt:lpstr>
      <vt:lpstr>Wingdings</vt:lpstr>
      <vt:lpstr>Office Theme</vt:lpstr>
      <vt:lpstr>24ème REUNION DU COMITE DES EXPERTS DE LA CONFERENCE DES DIRECTEURS GENERAUX DES DOUANES DE LA REGION AOC les 14 et 15 avril, en ligne</vt:lpstr>
      <vt:lpstr>Plan </vt:lpstr>
      <vt:lpstr>Introduction et objectifs</vt:lpstr>
      <vt:lpstr>Introduction et objectifs</vt:lpstr>
      <vt:lpstr>Introduction et objectifs</vt:lpstr>
      <vt:lpstr>Déroulement</vt:lpstr>
      <vt:lpstr>Déroulement</vt:lpstr>
      <vt:lpstr>Coordination de l’Opération</vt:lpstr>
      <vt:lpstr>Coordination de l’Opération</vt:lpstr>
      <vt:lpstr>Coordination de l’Opération</vt:lpstr>
      <vt:lpstr>Coordination de l’Opération (suite)</vt:lpstr>
      <vt:lpstr>COMMUNICATION </vt:lpstr>
      <vt:lpstr>COMMUNICATION (suite)</vt:lpstr>
      <vt:lpstr>LES RÉSULTATS DE L’OPÉRATION</vt:lpstr>
      <vt:lpstr>LES RÉSULTATS DE L’OPÉRATION (suite)</vt:lpstr>
      <vt:lpstr>LES RÉSULTATS DE L’OPÉRATION (suite)</vt:lpstr>
      <vt:lpstr>LES RÉSULTATS DE L’OPÉRATION (suite)</vt:lpstr>
      <vt:lpstr>LES RÉSULTATS DE L’OPÉRATION (suite)</vt:lpstr>
      <vt:lpstr>LES RÉSULTATS DE L’OPÉRATION (suite)</vt:lpstr>
      <vt:lpstr>LES RÉSULTATS DE L’OPÉRATION (suite)</vt:lpstr>
      <vt:lpstr>LES RÉSULTATS DE L’OPÉRATION (suite)</vt:lpstr>
      <vt:lpstr>LES RÉSULTATS DE L’OPÉRATION (suite)</vt:lpstr>
      <vt:lpstr>LES RÉSULTATS DE L’OPÉRATION (suite)</vt:lpstr>
      <vt:lpstr>LES RÉSULTATS DE L’OPÉRATION (suite)</vt:lpstr>
      <vt:lpstr>LES RÉSULTATS DE L’OPÉRATION (suite)</vt:lpstr>
      <vt:lpstr>LES RÉSULTATS DE L’OPÉRATION (suite)</vt:lpstr>
      <vt:lpstr>Conclusion et recommandations</vt:lpstr>
      <vt:lpstr>Conclusion et recommandations</vt:lpstr>
      <vt:lpstr>Présentation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Birame Sidy KANE</dc:creator>
  <cp:lastModifiedBy>Birame Sidy KANE</cp:lastModifiedBy>
  <cp:revision>164</cp:revision>
  <dcterms:created xsi:type="dcterms:W3CDTF">2016-04-24T11:27:36Z</dcterms:created>
  <dcterms:modified xsi:type="dcterms:W3CDTF">2021-04-15T07:07:52Z</dcterms:modified>
</cp:coreProperties>
</file>